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57" r:id="rId3"/>
    <p:sldId id="300" r:id="rId4"/>
    <p:sldId id="301" r:id="rId5"/>
    <p:sldId id="258" r:id="rId6"/>
    <p:sldId id="259" r:id="rId7"/>
    <p:sldId id="260" r:id="rId8"/>
    <p:sldId id="261" r:id="rId9"/>
    <p:sldId id="263" r:id="rId10"/>
    <p:sldId id="262" r:id="rId11"/>
    <p:sldId id="264" r:id="rId12"/>
    <p:sldId id="265" r:id="rId13"/>
    <p:sldId id="267" r:id="rId14"/>
    <p:sldId id="268" r:id="rId15"/>
    <p:sldId id="269" r:id="rId16"/>
    <p:sldId id="270" r:id="rId17"/>
    <p:sldId id="271" r:id="rId18"/>
    <p:sldId id="272" r:id="rId19"/>
    <p:sldId id="273" r:id="rId20"/>
    <p:sldId id="274" r:id="rId21"/>
    <p:sldId id="276" r:id="rId22"/>
    <p:sldId id="275" r:id="rId23"/>
    <p:sldId id="280" r:id="rId24"/>
    <p:sldId id="278" r:id="rId25"/>
    <p:sldId id="279" r:id="rId26"/>
    <p:sldId id="298" r:id="rId27"/>
    <p:sldId id="299" r:id="rId28"/>
    <p:sldId id="277" r:id="rId29"/>
    <p:sldId id="281" r:id="rId30"/>
    <p:sldId id="282" r:id="rId31"/>
    <p:sldId id="283" r:id="rId32"/>
    <p:sldId id="302" r:id="rId33"/>
    <p:sldId id="284" r:id="rId34"/>
    <p:sldId id="285" r:id="rId35"/>
    <p:sldId id="286" r:id="rId36"/>
    <p:sldId id="288" r:id="rId37"/>
    <p:sldId id="289" r:id="rId38"/>
    <p:sldId id="290" r:id="rId39"/>
    <p:sldId id="291" r:id="rId40"/>
    <p:sldId id="292" r:id="rId41"/>
    <p:sldId id="293" r:id="rId42"/>
    <p:sldId id="295" r:id="rId43"/>
    <p:sldId id="294" r:id="rId44"/>
    <p:sldId id="296" r:id="rId45"/>
    <p:sldId id="29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8"/>
    <p:restoredTop sz="77073"/>
  </p:normalViewPr>
  <p:slideViewPr>
    <p:cSldViewPr snapToGrid="0" snapToObjects="1">
      <p:cViewPr varScale="1">
        <p:scale>
          <a:sx n="102" d="100"/>
          <a:sy n="102" d="100"/>
        </p:scale>
        <p:origin x="6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29C604-4B3F-4C4F-9FD0-7E2471221B44}" type="datetimeFigureOut">
              <a:rPr lang="en-US" smtClean="0"/>
              <a:t>3/5/19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224D39-C882-014A-AA0D-E7BF32D508C3}" type="slidenum">
              <a:rPr lang="en-US" smtClean="0"/>
              <a:t>‹#›</a:t>
            </a:fld>
            <a:endParaRPr lang="en-US"/>
          </a:p>
        </p:txBody>
      </p:sp>
    </p:spTree>
    <p:extLst>
      <p:ext uri="{BB962C8B-B14F-4D97-AF65-F5344CB8AC3E}">
        <p14:creationId xmlns:p14="http://schemas.microsoft.com/office/powerpoint/2010/main" val="100708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s://en.wikipedia.org/wiki/Gibibyte"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SANS institute Internet Storm Centre</a:t>
            </a:r>
            <a:r>
              <a:rPr lang="en-US" baseline="0" dirty="0" smtClean="0"/>
              <a:t> - </a:t>
            </a:r>
            <a:r>
              <a:rPr lang="en-US" dirty="0" smtClean="0"/>
              <a:t>Survival</a:t>
            </a:r>
            <a:r>
              <a:rPr lang="en-US" baseline="0" dirty="0" smtClean="0"/>
              <a:t> time on the internet </a:t>
            </a:r>
            <a:r>
              <a:rPr lang="mr-IN" baseline="0" dirty="0" smtClean="0"/>
              <a:t>–</a:t>
            </a:r>
            <a:r>
              <a:rPr lang="en-US" baseline="0" dirty="0" smtClean="0"/>
              <a:t> 4 minutes for an unpatched Windows box to get compromised (Win8)</a:t>
            </a:r>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2</a:t>
            </a:fld>
            <a:endParaRPr lang="en-US"/>
          </a:p>
        </p:txBody>
      </p:sp>
    </p:spTree>
    <p:extLst>
      <p:ext uri="{BB962C8B-B14F-4D97-AF65-F5344CB8AC3E}">
        <p14:creationId xmlns:p14="http://schemas.microsoft.com/office/powerpoint/2010/main" val="1973262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17</a:t>
            </a:fld>
            <a:endParaRPr lang="en-US"/>
          </a:p>
        </p:txBody>
      </p:sp>
    </p:spTree>
    <p:extLst>
      <p:ext uri="{BB962C8B-B14F-4D97-AF65-F5344CB8AC3E}">
        <p14:creationId xmlns:p14="http://schemas.microsoft.com/office/powerpoint/2010/main" val="295272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18</a:t>
            </a:fld>
            <a:endParaRPr lang="en-US"/>
          </a:p>
        </p:txBody>
      </p:sp>
    </p:spTree>
    <p:extLst>
      <p:ext uri="{BB962C8B-B14F-4D97-AF65-F5344CB8AC3E}">
        <p14:creationId xmlns:p14="http://schemas.microsoft.com/office/powerpoint/2010/main" val="1609207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3"/>
              </a:rPr>
              <a:t>Gibibyte</a:t>
            </a:r>
          </a:p>
          <a:p>
            <a:endParaRPr lang="en-US" dirty="0" smtClean="0"/>
          </a:p>
          <a:p>
            <a:endParaRPr lang="en-US" dirty="0" smtClean="0"/>
          </a:p>
          <a:p>
            <a:r>
              <a:rPr lang="en-US" dirty="0" smtClean="0"/>
              <a:t>Prevention</a:t>
            </a:r>
            <a:r>
              <a:rPr lang="en-US" baseline="0" dirty="0" smtClean="0"/>
              <a:t> </a:t>
            </a:r>
            <a:r>
              <a:rPr lang="mr-IN" baseline="0" dirty="0" smtClean="0"/>
              <a:t>–</a:t>
            </a:r>
            <a:r>
              <a:rPr lang="en-US" baseline="0" dirty="0" smtClean="0"/>
              <a:t> disable xml external entities, or if you have to use them then validate all xml before it is parsed</a:t>
            </a:r>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19</a:t>
            </a:fld>
            <a:endParaRPr lang="en-US"/>
          </a:p>
        </p:txBody>
      </p:sp>
    </p:spTree>
    <p:extLst>
      <p:ext uri="{BB962C8B-B14F-4D97-AF65-F5344CB8AC3E}">
        <p14:creationId xmlns:p14="http://schemas.microsoft.com/office/powerpoint/2010/main" val="1703041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20</a:t>
            </a:fld>
            <a:endParaRPr lang="en-US"/>
          </a:p>
        </p:txBody>
      </p:sp>
    </p:spTree>
    <p:extLst>
      <p:ext uri="{BB962C8B-B14F-4D97-AF65-F5344CB8AC3E}">
        <p14:creationId xmlns:p14="http://schemas.microsoft.com/office/powerpoint/2010/main" val="207428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a:t>
            </a:r>
            <a:r>
              <a:rPr lang="en-US" baseline="0" dirty="0" smtClean="0"/>
              <a:t> 7% of s3 buckets are unsecured</a:t>
            </a:r>
          </a:p>
          <a:p>
            <a:endParaRPr lang="en-US" baseline="0" dirty="0" smtClean="0"/>
          </a:p>
          <a:p>
            <a:r>
              <a:rPr lang="en-US" baseline="0" dirty="0" smtClean="0"/>
              <a:t>AWS Macie</a:t>
            </a:r>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22</a:t>
            </a:fld>
            <a:endParaRPr lang="en-US"/>
          </a:p>
        </p:txBody>
      </p:sp>
    </p:spTree>
    <p:extLst>
      <p:ext uri="{BB962C8B-B14F-4D97-AF65-F5344CB8AC3E}">
        <p14:creationId xmlns:p14="http://schemas.microsoft.com/office/powerpoint/2010/main" val="983595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Cross-origin resource sharing (CORS) - same-origin policy</a:t>
            </a:r>
            <a:endParaRPr lang="en-US" b="0" dirty="0"/>
          </a:p>
        </p:txBody>
      </p:sp>
      <p:sp>
        <p:nvSpPr>
          <p:cNvPr id="4" name="Slide Number Placeholder 3"/>
          <p:cNvSpPr>
            <a:spLocks noGrp="1"/>
          </p:cNvSpPr>
          <p:nvPr>
            <p:ph type="sldNum" sz="quarter" idx="10"/>
          </p:nvPr>
        </p:nvSpPr>
        <p:spPr/>
        <p:txBody>
          <a:bodyPr/>
          <a:lstStyle/>
          <a:p>
            <a:fld id="{F4224D39-C882-014A-AA0D-E7BF32D508C3}" type="slidenum">
              <a:rPr lang="en-US" smtClean="0"/>
              <a:t>23</a:t>
            </a:fld>
            <a:endParaRPr lang="en-US"/>
          </a:p>
        </p:txBody>
      </p:sp>
    </p:spTree>
    <p:extLst>
      <p:ext uri="{BB962C8B-B14F-4D97-AF65-F5344CB8AC3E}">
        <p14:creationId xmlns:p14="http://schemas.microsoft.com/office/powerpoint/2010/main" val="326509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24</a:t>
            </a:fld>
            <a:endParaRPr lang="en-US"/>
          </a:p>
        </p:txBody>
      </p:sp>
    </p:spTree>
    <p:extLst>
      <p:ext uri="{BB962C8B-B14F-4D97-AF65-F5344CB8AC3E}">
        <p14:creationId xmlns:p14="http://schemas.microsoft.com/office/powerpoint/2010/main" val="473220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28</a:t>
            </a:fld>
            <a:endParaRPr lang="en-US"/>
          </a:p>
        </p:txBody>
      </p:sp>
    </p:spTree>
    <p:extLst>
      <p:ext uri="{BB962C8B-B14F-4D97-AF65-F5344CB8AC3E}">
        <p14:creationId xmlns:p14="http://schemas.microsoft.com/office/powerpoint/2010/main" val="1141099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29</a:t>
            </a:fld>
            <a:endParaRPr lang="en-US"/>
          </a:p>
        </p:txBody>
      </p:sp>
    </p:spTree>
    <p:extLst>
      <p:ext uri="{BB962C8B-B14F-4D97-AF65-F5344CB8AC3E}">
        <p14:creationId xmlns:p14="http://schemas.microsoft.com/office/powerpoint/2010/main" val="837498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30</a:t>
            </a:fld>
            <a:endParaRPr lang="en-US"/>
          </a:p>
        </p:txBody>
      </p:sp>
    </p:spTree>
    <p:extLst>
      <p:ext uri="{BB962C8B-B14F-4D97-AF65-F5344CB8AC3E}">
        <p14:creationId xmlns:p14="http://schemas.microsoft.com/office/powerpoint/2010/main" val="640631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SQL injection (</a:t>
            </a:r>
            <a:r>
              <a:rPr lang="en-US" b="1" dirty="0" err="1" smtClean="0"/>
              <a:t>SQLi</a:t>
            </a:r>
            <a:r>
              <a:rPr lang="en-US" b="1" dirty="0" smtClean="0"/>
              <a:t>)</a:t>
            </a:r>
            <a:r>
              <a:rPr lang="en-US" dirty="0" smtClean="0"/>
              <a:t> is an application security weakness that allows attackers to control an application’s database – letting them access or delete data, change an application’s data-driven behavior, and do other undesirable things – by tricking the application into sending unexpected SQL commands.</a:t>
            </a:r>
          </a:p>
          <a:p>
            <a:r>
              <a:rPr lang="en-US" dirty="0" smtClean="0"/>
              <a:t>SQL injection weaknesses occur when an application uses untrusted data, such as data entered into web form fields, as part of a database query. When an application fails to properly sanitize this untrusted data before adding it to a SQL query, an attacker can include their own SQL commands which the database will execute. Such </a:t>
            </a:r>
            <a:r>
              <a:rPr lang="en-US" dirty="0" err="1" smtClean="0"/>
              <a:t>SQLi</a:t>
            </a:r>
            <a:r>
              <a:rPr lang="en-US" dirty="0" smtClean="0"/>
              <a:t> vulnerabilities are easy to prevent, yet </a:t>
            </a:r>
            <a:r>
              <a:rPr lang="en-US" dirty="0" err="1" smtClean="0"/>
              <a:t>SQLi</a:t>
            </a:r>
            <a:r>
              <a:rPr lang="en-US" dirty="0" smtClean="0"/>
              <a:t> remains a leading web application risk, and many organizations remain vulnerable to potentially damaging data breaches resulting from SQL injection.</a:t>
            </a:r>
          </a:p>
          <a:p>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6</a:t>
            </a:fld>
            <a:endParaRPr lang="en-US"/>
          </a:p>
        </p:txBody>
      </p:sp>
    </p:spTree>
    <p:extLst>
      <p:ext uri="{BB962C8B-B14F-4D97-AF65-F5344CB8AC3E}">
        <p14:creationId xmlns:p14="http://schemas.microsoft.com/office/powerpoint/2010/main" val="390696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jQuery, Knockout, </a:t>
            </a:r>
            <a:r>
              <a:rPr lang="en-US" dirty="0" err="1" smtClean="0"/>
              <a:t>Modernizr</a:t>
            </a:r>
            <a:r>
              <a:rPr lang="en-US" dirty="0" smtClean="0"/>
              <a:t>,</a:t>
            </a:r>
            <a:r>
              <a:rPr lang="en-US" baseline="0" dirty="0" smtClean="0"/>
              <a:t> React</a:t>
            </a:r>
            <a:r>
              <a:rPr lang="en-US" baseline="0" smtClean="0"/>
              <a:t>, Angular, Node</a:t>
            </a:r>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31</a:t>
            </a:fld>
            <a:endParaRPr lang="en-US"/>
          </a:p>
        </p:txBody>
      </p:sp>
    </p:spTree>
    <p:extLst>
      <p:ext uri="{BB962C8B-B14F-4D97-AF65-F5344CB8AC3E}">
        <p14:creationId xmlns:p14="http://schemas.microsoft.com/office/powerpoint/2010/main" val="35489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Just because your logging does not detect a problem does not mean that there is no problem</a:t>
            </a:r>
            <a:br>
              <a:rPr lang="en-US" dirty="0" smtClean="0">
                <a:effectLst/>
              </a:rPr>
            </a:br>
            <a:r>
              <a:rPr lang="en-US" dirty="0" smtClean="0">
                <a:effectLst/>
              </a:rPr>
              <a:t/>
            </a:r>
            <a:br>
              <a:rPr lang="en-US" dirty="0" smtClean="0">
                <a:effectLst/>
              </a:rPr>
            </a:b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Fileless</a:t>
            </a:r>
            <a:r>
              <a:rPr lang="en-US" dirty="0" smtClean="0"/>
              <a:t> attacks </a:t>
            </a:r>
            <a:r>
              <a:rPr lang="en-US" dirty="0" smtClean="0">
                <a:effectLst/>
              </a:rPr>
              <a:t>will employ legitimate operating system software, such as PowerShell, that will not trigger monitoring software watching for unusual behavior.</a:t>
            </a:r>
            <a:br>
              <a:rPr lang="en-US" dirty="0" smtClean="0">
                <a:effectLst/>
              </a:rPr>
            </a:br>
            <a:r>
              <a:rPr lang="en-US" dirty="0" smtClean="0">
                <a:effectLst/>
              </a:rPr>
              <a:t/>
            </a:r>
            <a:br>
              <a:rPr lang="en-US" dirty="0" smtClean="0">
                <a:effectLst/>
              </a:rPr>
            </a:br>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33</a:t>
            </a:fld>
            <a:endParaRPr lang="en-US"/>
          </a:p>
        </p:txBody>
      </p:sp>
    </p:spTree>
    <p:extLst>
      <p:ext uri="{BB962C8B-B14F-4D97-AF65-F5344CB8AC3E}">
        <p14:creationId xmlns:p14="http://schemas.microsoft.com/office/powerpoint/2010/main" val="949056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
            </a:r>
            <a:br>
              <a:rPr lang="en-US" dirty="0" smtClean="0">
                <a:effectLst/>
              </a:rPr>
            </a:br>
            <a:r>
              <a:rPr lang="en-US" dirty="0" smtClean="0">
                <a:effectLst/>
              </a:rPr>
              <a:t/>
            </a:r>
            <a:br>
              <a:rPr lang="en-US" dirty="0" smtClean="0">
                <a:effectLst/>
              </a:rPr>
            </a:br>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34</a:t>
            </a:fld>
            <a:endParaRPr lang="en-US"/>
          </a:p>
        </p:txBody>
      </p:sp>
    </p:spTree>
    <p:extLst>
      <p:ext uri="{BB962C8B-B14F-4D97-AF65-F5344CB8AC3E}">
        <p14:creationId xmlns:p14="http://schemas.microsoft.com/office/powerpoint/2010/main" val="1396009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35</a:t>
            </a:fld>
            <a:endParaRPr lang="en-US"/>
          </a:p>
        </p:txBody>
      </p:sp>
    </p:spTree>
    <p:extLst>
      <p:ext uri="{BB962C8B-B14F-4D97-AF65-F5344CB8AC3E}">
        <p14:creationId xmlns:p14="http://schemas.microsoft.com/office/powerpoint/2010/main" val="1528774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
            </a:r>
            <a:br>
              <a:rPr lang="en-US" dirty="0" smtClean="0">
                <a:effectLst/>
              </a:rPr>
            </a:br>
            <a:r>
              <a:rPr lang="en-US" dirty="0" smtClean="0">
                <a:effectLst/>
              </a:rPr>
              <a:t/>
            </a:r>
            <a:br>
              <a:rPr lang="en-US" dirty="0" smtClean="0">
                <a:effectLst/>
              </a:rPr>
            </a:br>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36</a:t>
            </a:fld>
            <a:endParaRPr lang="en-US"/>
          </a:p>
        </p:txBody>
      </p:sp>
    </p:spTree>
    <p:extLst>
      <p:ext uri="{BB962C8B-B14F-4D97-AF65-F5344CB8AC3E}">
        <p14:creationId xmlns:p14="http://schemas.microsoft.com/office/powerpoint/2010/main" val="1322710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
            </a:r>
            <a:br>
              <a:rPr lang="en-US" dirty="0" smtClean="0">
                <a:effectLst/>
              </a:rPr>
            </a:br>
            <a:r>
              <a:rPr lang="en-US" dirty="0" smtClean="0">
                <a:effectLst/>
              </a:rPr>
              <a:t/>
            </a:r>
            <a:br>
              <a:rPr lang="en-US" dirty="0" smtClean="0">
                <a:effectLst/>
              </a:rPr>
            </a:br>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37</a:t>
            </a:fld>
            <a:endParaRPr lang="en-US"/>
          </a:p>
        </p:txBody>
      </p:sp>
    </p:spTree>
    <p:extLst>
      <p:ext uri="{BB962C8B-B14F-4D97-AF65-F5344CB8AC3E}">
        <p14:creationId xmlns:p14="http://schemas.microsoft.com/office/powerpoint/2010/main" val="738711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38</a:t>
            </a:fld>
            <a:endParaRPr lang="en-US"/>
          </a:p>
        </p:txBody>
      </p:sp>
    </p:spTree>
    <p:extLst>
      <p:ext uri="{BB962C8B-B14F-4D97-AF65-F5344CB8AC3E}">
        <p14:creationId xmlns:p14="http://schemas.microsoft.com/office/powerpoint/2010/main" val="99924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39</a:t>
            </a:fld>
            <a:endParaRPr lang="en-US"/>
          </a:p>
        </p:txBody>
      </p:sp>
    </p:spTree>
    <p:extLst>
      <p:ext uri="{BB962C8B-B14F-4D97-AF65-F5344CB8AC3E}">
        <p14:creationId xmlns:p14="http://schemas.microsoft.com/office/powerpoint/2010/main" val="2031283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Transport layer</a:t>
            </a:r>
            <a:r>
              <a:rPr lang="en-US" baseline="0" dirty="0" smtClean="0"/>
              <a:t> security</a:t>
            </a:r>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40</a:t>
            </a:fld>
            <a:endParaRPr lang="en-US"/>
          </a:p>
        </p:txBody>
      </p:sp>
    </p:spTree>
    <p:extLst>
      <p:ext uri="{BB962C8B-B14F-4D97-AF65-F5344CB8AC3E}">
        <p14:creationId xmlns:p14="http://schemas.microsoft.com/office/powerpoint/2010/main" val="715416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chroot</a:t>
            </a:r>
            <a:r>
              <a:rPr lang="en-US" dirty="0" smtClean="0"/>
              <a:t> jail</a:t>
            </a:r>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41</a:t>
            </a:fld>
            <a:endParaRPr lang="en-US"/>
          </a:p>
        </p:txBody>
      </p:sp>
    </p:spTree>
    <p:extLst>
      <p:ext uri="{BB962C8B-B14F-4D97-AF65-F5344CB8AC3E}">
        <p14:creationId xmlns:p14="http://schemas.microsoft.com/office/powerpoint/2010/main" val="1585417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9</a:t>
            </a:fld>
            <a:endParaRPr lang="en-US"/>
          </a:p>
        </p:txBody>
      </p:sp>
    </p:spTree>
    <p:extLst>
      <p:ext uri="{BB962C8B-B14F-4D97-AF65-F5344CB8AC3E}">
        <p14:creationId xmlns:p14="http://schemas.microsoft.com/office/powerpoint/2010/main" val="1666101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a:t>
            </a:r>
            <a:r>
              <a:rPr lang="en-US" baseline="0" dirty="0" smtClean="0"/>
              <a:t> never see global read write execute permissions. 755 should be plenty enough for anyone. </a:t>
            </a:r>
          </a:p>
          <a:p>
            <a:endParaRPr lang="en-US" baseline="0" dirty="0" smtClean="0"/>
          </a:p>
          <a:p>
            <a:r>
              <a:rPr lang="en-US" baseline="0" dirty="0" smtClean="0"/>
              <a:t>Cwe-676: </a:t>
            </a:r>
            <a:r>
              <a:rPr lang="en-US" baseline="0" dirty="0" err="1" smtClean="0"/>
              <a:t>thread.stop</a:t>
            </a:r>
            <a:r>
              <a:rPr lang="en-US" baseline="0" dirty="0" smtClean="0"/>
              <a:t> </a:t>
            </a:r>
            <a:r>
              <a:rPr lang="mr-IN" baseline="0" dirty="0" smtClean="0"/>
              <a:t>–</a:t>
            </a:r>
            <a:r>
              <a:rPr lang="en-US" baseline="0" dirty="0" smtClean="0"/>
              <a:t> terminates running thread, can lead to corruption of data that was mid-process.</a:t>
            </a:r>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42</a:t>
            </a:fld>
            <a:endParaRPr lang="en-US"/>
          </a:p>
        </p:txBody>
      </p:sp>
    </p:spTree>
    <p:extLst>
      <p:ext uri="{BB962C8B-B14F-4D97-AF65-F5344CB8AC3E}">
        <p14:creationId xmlns:p14="http://schemas.microsoft.com/office/powerpoint/2010/main" val="1436163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43</a:t>
            </a:fld>
            <a:endParaRPr lang="en-US"/>
          </a:p>
        </p:txBody>
      </p:sp>
    </p:spTree>
    <p:extLst>
      <p:ext uri="{BB962C8B-B14F-4D97-AF65-F5344CB8AC3E}">
        <p14:creationId xmlns:p14="http://schemas.microsoft.com/office/powerpoint/2010/main" val="1478646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E.g.</a:t>
            </a:r>
            <a:r>
              <a:rPr lang="en-US" baseline="0" dirty="0" smtClean="0"/>
              <a:t> </a:t>
            </a:r>
            <a:r>
              <a:rPr lang="en-US" dirty="0" smtClean="0"/>
              <a:t>a string provided as an argument,</a:t>
            </a:r>
            <a:r>
              <a:rPr lang="en-US" baseline="0" dirty="0" smtClean="0"/>
              <a:t> </a:t>
            </a:r>
            <a:r>
              <a:rPr lang="en-US" dirty="0" smtClean="0"/>
              <a:t>but the format string originates from an external source. The string can be formatted so that a </a:t>
            </a:r>
            <a:r>
              <a:rPr lang="en-US" dirty="0" err="1" smtClean="0"/>
              <a:t>printf</a:t>
            </a:r>
            <a:r>
              <a:rPr lang="en-US" dirty="0" smtClean="0"/>
              <a:t> will overflow</a:t>
            </a:r>
            <a:r>
              <a:rPr lang="en-US" baseline="0" dirty="0" smtClean="0"/>
              <a:t> the buffer</a:t>
            </a:r>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44</a:t>
            </a:fld>
            <a:endParaRPr lang="en-US"/>
          </a:p>
        </p:txBody>
      </p:sp>
    </p:spTree>
    <p:extLst>
      <p:ext uri="{BB962C8B-B14F-4D97-AF65-F5344CB8AC3E}">
        <p14:creationId xmlns:p14="http://schemas.microsoft.com/office/powerpoint/2010/main" val="1484850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SHA-1 has been broken with </a:t>
            </a:r>
            <a:r>
              <a:rPr lang="en-US" sz="1200" b="0" i="0" kern="1200" smtClean="0">
                <a:solidFill>
                  <a:schemeClr val="tx1"/>
                </a:solidFill>
                <a:effectLst/>
                <a:latin typeface="+mn-lt"/>
                <a:ea typeface="+mn-ea"/>
                <a:cs typeface="+mn-cs"/>
              </a:rPr>
              <a:t>an estimated cost of $2.77M of cloud resources to break a single hash value </a:t>
            </a:r>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45</a:t>
            </a:fld>
            <a:endParaRPr lang="en-US"/>
          </a:p>
        </p:txBody>
      </p:sp>
    </p:spTree>
    <p:extLst>
      <p:ext uri="{BB962C8B-B14F-4D97-AF65-F5344CB8AC3E}">
        <p14:creationId xmlns:p14="http://schemas.microsoft.com/office/powerpoint/2010/main" val="310862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11</a:t>
            </a:fld>
            <a:endParaRPr lang="en-US"/>
          </a:p>
        </p:txBody>
      </p:sp>
    </p:spTree>
    <p:extLst>
      <p:ext uri="{BB962C8B-B14F-4D97-AF65-F5344CB8AC3E}">
        <p14:creationId xmlns:p14="http://schemas.microsoft.com/office/powerpoint/2010/main" val="998001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12</a:t>
            </a:fld>
            <a:endParaRPr lang="en-US"/>
          </a:p>
        </p:txBody>
      </p:sp>
    </p:spTree>
    <p:extLst>
      <p:ext uri="{BB962C8B-B14F-4D97-AF65-F5344CB8AC3E}">
        <p14:creationId xmlns:p14="http://schemas.microsoft.com/office/powerpoint/2010/main" val="879644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2011 Sony PSN hack </a:t>
            </a:r>
            <a:r>
              <a:rPr lang="mr-IN" dirty="0" smtClean="0"/>
              <a:t>–</a:t>
            </a:r>
            <a:r>
              <a:rPr lang="en-US" dirty="0" smtClean="0"/>
              <a:t> 77m user accounts compromised. Estimated cost</a:t>
            </a:r>
            <a:r>
              <a:rPr lang="en-US" baseline="0" dirty="0" smtClean="0"/>
              <a:t> to Sony of £105m</a:t>
            </a:r>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13</a:t>
            </a:fld>
            <a:endParaRPr lang="en-US"/>
          </a:p>
        </p:txBody>
      </p:sp>
    </p:spTree>
    <p:extLst>
      <p:ext uri="{BB962C8B-B14F-4D97-AF65-F5344CB8AC3E}">
        <p14:creationId xmlns:p14="http://schemas.microsoft.com/office/powerpoint/2010/main" val="2081628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14</a:t>
            </a:fld>
            <a:endParaRPr lang="en-US"/>
          </a:p>
        </p:txBody>
      </p:sp>
    </p:spTree>
    <p:extLst>
      <p:ext uri="{BB962C8B-B14F-4D97-AF65-F5344CB8AC3E}">
        <p14:creationId xmlns:p14="http://schemas.microsoft.com/office/powerpoint/2010/main" val="1621777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15</a:t>
            </a:fld>
            <a:endParaRPr lang="en-US"/>
          </a:p>
        </p:txBody>
      </p:sp>
    </p:spTree>
    <p:extLst>
      <p:ext uri="{BB962C8B-B14F-4D97-AF65-F5344CB8AC3E}">
        <p14:creationId xmlns:p14="http://schemas.microsoft.com/office/powerpoint/2010/main" val="620543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224D39-C882-014A-AA0D-E7BF32D508C3}" type="slidenum">
              <a:rPr lang="en-US" smtClean="0"/>
              <a:t>16</a:t>
            </a:fld>
            <a:endParaRPr lang="en-US"/>
          </a:p>
        </p:txBody>
      </p:sp>
    </p:spTree>
    <p:extLst>
      <p:ext uri="{BB962C8B-B14F-4D97-AF65-F5344CB8AC3E}">
        <p14:creationId xmlns:p14="http://schemas.microsoft.com/office/powerpoint/2010/main" val="1086555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DEA87B3-AE38-7440-9384-982C07C451C9}" type="datetimeFigureOut">
              <a:rPr lang="en-US" smtClean="0"/>
              <a:t>3/5/19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0DFF3-F795-8745-B0FC-170280CAE846}" type="slidenum">
              <a:rPr lang="en-US" smtClean="0"/>
              <a:t>‹#›</a:t>
            </a:fld>
            <a:endParaRPr lang="en-US"/>
          </a:p>
        </p:txBody>
      </p:sp>
    </p:spTree>
    <p:extLst>
      <p:ext uri="{BB962C8B-B14F-4D97-AF65-F5344CB8AC3E}">
        <p14:creationId xmlns:p14="http://schemas.microsoft.com/office/powerpoint/2010/main" val="730738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EA87B3-AE38-7440-9384-982C07C451C9}" type="datetimeFigureOut">
              <a:rPr lang="en-US" smtClean="0"/>
              <a:t>3/5/19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0DFF3-F795-8745-B0FC-170280CAE846}" type="slidenum">
              <a:rPr lang="en-US" smtClean="0"/>
              <a:t>‹#›</a:t>
            </a:fld>
            <a:endParaRPr lang="en-US"/>
          </a:p>
        </p:txBody>
      </p:sp>
    </p:spTree>
    <p:extLst>
      <p:ext uri="{BB962C8B-B14F-4D97-AF65-F5344CB8AC3E}">
        <p14:creationId xmlns:p14="http://schemas.microsoft.com/office/powerpoint/2010/main" val="1601514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EA87B3-AE38-7440-9384-982C07C451C9}" type="datetimeFigureOut">
              <a:rPr lang="en-US" smtClean="0"/>
              <a:t>3/5/19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0DFF3-F795-8745-B0FC-170280CAE846}" type="slidenum">
              <a:rPr lang="en-US" smtClean="0"/>
              <a:t>‹#›</a:t>
            </a:fld>
            <a:endParaRPr lang="en-US"/>
          </a:p>
        </p:txBody>
      </p:sp>
    </p:spTree>
    <p:extLst>
      <p:ext uri="{BB962C8B-B14F-4D97-AF65-F5344CB8AC3E}">
        <p14:creationId xmlns:p14="http://schemas.microsoft.com/office/powerpoint/2010/main" val="90690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EA87B3-AE38-7440-9384-982C07C451C9}" type="datetimeFigureOut">
              <a:rPr lang="en-US" smtClean="0"/>
              <a:t>3/5/19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0DFF3-F795-8745-B0FC-170280CAE846}" type="slidenum">
              <a:rPr lang="en-US" smtClean="0"/>
              <a:t>‹#›</a:t>
            </a:fld>
            <a:endParaRPr lang="en-US"/>
          </a:p>
        </p:txBody>
      </p:sp>
    </p:spTree>
    <p:extLst>
      <p:ext uri="{BB962C8B-B14F-4D97-AF65-F5344CB8AC3E}">
        <p14:creationId xmlns:p14="http://schemas.microsoft.com/office/powerpoint/2010/main" val="67547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EA87B3-AE38-7440-9384-982C07C451C9}" type="datetimeFigureOut">
              <a:rPr lang="en-US" smtClean="0"/>
              <a:t>3/5/19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0DFF3-F795-8745-B0FC-170280CAE846}" type="slidenum">
              <a:rPr lang="en-US" smtClean="0"/>
              <a:t>‹#›</a:t>
            </a:fld>
            <a:endParaRPr lang="en-US"/>
          </a:p>
        </p:txBody>
      </p:sp>
    </p:spTree>
    <p:extLst>
      <p:ext uri="{BB962C8B-B14F-4D97-AF65-F5344CB8AC3E}">
        <p14:creationId xmlns:p14="http://schemas.microsoft.com/office/powerpoint/2010/main" val="13911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DEA87B3-AE38-7440-9384-982C07C451C9}" type="datetimeFigureOut">
              <a:rPr lang="en-US" smtClean="0"/>
              <a:t>3/5/19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C0DFF3-F795-8745-B0FC-170280CAE846}" type="slidenum">
              <a:rPr lang="en-US" smtClean="0"/>
              <a:t>‹#›</a:t>
            </a:fld>
            <a:endParaRPr lang="en-US"/>
          </a:p>
        </p:txBody>
      </p:sp>
    </p:spTree>
    <p:extLst>
      <p:ext uri="{BB962C8B-B14F-4D97-AF65-F5344CB8AC3E}">
        <p14:creationId xmlns:p14="http://schemas.microsoft.com/office/powerpoint/2010/main" val="1077730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DEA87B3-AE38-7440-9384-982C07C451C9}" type="datetimeFigureOut">
              <a:rPr lang="en-US" smtClean="0"/>
              <a:t>3/5/19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C0DFF3-F795-8745-B0FC-170280CAE846}" type="slidenum">
              <a:rPr lang="en-US" smtClean="0"/>
              <a:t>‹#›</a:t>
            </a:fld>
            <a:endParaRPr lang="en-US"/>
          </a:p>
        </p:txBody>
      </p:sp>
    </p:spTree>
    <p:extLst>
      <p:ext uri="{BB962C8B-B14F-4D97-AF65-F5344CB8AC3E}">
        <p14:creationId xmlns:p14="http://schemas.microsoft.com/office/powerpoint/2010/main" val="1547754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DEA87B3-AE38-7440-9384-982C07C451C9}" type="datetimeFigureOut">
              <a:rPr lang="en-US" smtClean="0"/>
              <a:t>3/5/19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C0DFF3-F795-8745-B0FC-170280CAE846}" type="slidenum">
              <a:rPr lang="en-US" smtClean="0"/>
              <a:t>‹#›</a:t>
            </a:fld>
            <a:endParaRPr lang="en-US"/>
          </a:p>
        </p:txBody>
      </p:sp>
    </p:spTree>
    <p:extLst>
      <p:ext uri="{BB962C8B-B14F-4D97-AF65-F5344CB8AC3E}">
        <p14:creationId xmlns:p14="http://schemas.microsoft.com/office/powerpoint/2010/main" val="634868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EA87B3-AE38-7440-9384-982C07C451C9}" type="datetimeFigureOut">
              <a:rPr lang="en-US" smtClean="0"/>
              <a:t>3/5/19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C0DFF3-F795-8745-B0FC-170280CAE846}" type="slidenum">
              <a:rPr lang="en-US" smtClean="0"/>
              <a:t>‹#›</a:t>
            </a:fld>
            <a:endParaRPr lang="en-US"/>
          </a:p>
        </p:txBody>
      </p:sp>
    </p:spTree>
    <p:extLst>
      <p:ext uri="{BB962C8B-B14F-4D97-AF65-F5344CB8AC3E}">
        <p14:creationId xmlns:p14="http://schemas.microsoft.com/office/powerpoint/2010/main" val="1538776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EA87B3-AE38-7440-9384-982C07C451C9}" type="datetimeFigureOut">
              <a:rPr lang="en-US" smtClean="0"/>
              <a:t>3/5/19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C0DFF3-F795-8745-B0FC-170280CAE846}" type="slidenum">
              <a:rPr lang="en-US" smtClean="0"/>
              <a:t>‹#›</a:t>
            </a:fld>
            <a:endParaRPr lang="en-US"/>
          </a:p>
        </p:txBody>
      </p:sp>
    </p:spTree>
    <p:extLst>
      <p:ext uri="{BB962C8B-B14F-4D97-AF65-F5344CB8AC3E}">
        <p14:creationId xmlns:p14="http://schemas.microsoft.com/office/powerpoint/2010/main" val="74604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EA87B3-AE38-7440-9384-982C07C451C9}" type="datetimeFigureOut">
              <a:rPr lang="en-US" smtClean="0"/>
              <a:t>3/5/19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C0DFF3-F795-8745-B0FC-170280CAE846}" type="slidenum">
              <a:rPr lang="en-US" smtClean="0"/>
              <a:t>‹#›</a:t>
            </a:fld>
            <a:endParaRPr lang="en-US"/>
          </a:p>
        </p:txBody>
      </p:sp>
    </p:spTree>
    <p:extLst>
      <p:ext uri="{BB962C8B-B14F-4D97-AF65-F5344CB8AC3E}">
        <p14:creationId xmlns:p14="http://schemas.microsoft.com/office/powerpoint/2010/main" val="18889660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EA87B3-AE38-7440-9384-982C07C451C9}" type="datetimeFigureOut">
              <a:rPr lang="en-US" smtClean="0"/>
              <a:t>3/5/19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C0DFF3-F795-8745-B0FC-170280CAE846}" type="slidenum">
              <a:rPr lang="en-US" smtClean="0"/>
              <a:t>‹#›</a:t>
            </a:fld>
            <a:endParaRPr lang="en-US"/>
          </a:p>
        </p:txBody>
      </p:sp>
    </p:spTree>
    <p:extLst>
      <p:ext uri="{BB962C8B-B14F-4D97-AF65-F5344CB8AC3E}">
        <p14:creationId xmlns:p14="http://schemas.microsoft.com/office/powerpoint/2010/main" val="838107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ankingwebsite/show_balances?user_id=984" TargetMode="Externa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956" y="273756"/>
            <a:ext cx="6920089" cy="247393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739" y="3111908"/>
            <a:ext cx="4460522" cy="3281835"/>
          </a:xfrm>
          <a:prstGeom prst="rect">
            <a:avLst/>
          </a:prstGeom>
        </p:spPr>
      </p:pic>
    </p:spTree>
    <p:extLst>
      <p:ext uri="{BB962C8B-B14F-4D97-AF65-F5344CB8AC3E}">
        <p14:creationId xmlns:p14="http://schemas.microsoft.com/office/powerpoint/2010/main" val="1676941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88" y="467290"/>
            <a:ext cx="11273425" cy="5820768"/>
          </a:xfrm>
          <a:prstGeom prst="rect">
            <a:avLst/>
          </a:prstGeom>
        </p:spPr>
      </p:pic>
    </p:spTree>
    <p:extLst>
      <p:ext uri="{BB962C8B-B14F-4D97-AF65-F5344CB8AC3E}">
        <p14:creationId xmlns:p14="http://schemas.microsoft.com/office/powerpoint/2010/main" val="2993096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200" y="3369501"/>
            <a:ext cx="6693600" cy="348849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200" y="-36316"/>
            <a:ext cx="6693600" cy="3405817"/>
          </a:xfrm>
          <a:prstGeom prst="rect">
            <a:avLst/>
          </a:prstGeom>
        </p:spPr>
      </p:pic>
    </p:spTree>
    <p:extLst>
      <p:ext uri="{BB962C8B-B14F-4D97-AF65-F5344CB8AC3E}">
        <p14:creationId xmlns:p14="http://schemas.microsoft.com/office/powerpoint/2010/main" val="1077821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2.Broken Authentication</a:t>
            </a:r>
            <a:endParaRPr lang="en-US" dirty="0"/>
          </a:p>
        </p:txBody>
      </p:sp>
      <p:sp>
        <p:nvSpPr>
          <p:cNvPr id="3" name="Content Placeholder 2"/>
          <p:cNvSpPr>
            <a:spLocks noGrp="1"/>
          </p:cNvSpPr>
          <p:nvPr>
            <p:ph idx="1"/>
          </p:nvPr>
        </p:nvSpPr>
        <p:spPr>
          <a:xfrm>
            <a:off x="0" y="1199323"/>
            <a:ext cx="12087616" cy="5527153"/>
          </a:xfrm>
        </p:spPr>
        <p:txBody>
          <a:bodyPr>
            <a:normAutofit/>
          </a:bodyPr>
          <a:lstStyle/>
          <a:p>
            <a:r>
              <a:rPr lang="en-US" dirty="0"/>
              <a:t>These types of weaknesses can allow an attacker to either capture or bypass the authentication methods that are used by a web application.</a:t>
            </a:r>
          </a:p>
          <a:p>
            <a:pPr lvl="1"/>
            <a:r>
              <a:rPr lang="en-US" dirty="0"/>
              <a:t>User authentication credentials are not protected when stored.</a:t>
            </a:r>
          </a:p>
          <a:p>
            <a:pPr lvl="1"/>
            <a:r>
              <a:rPr lang="en-US" dirty="0"/>
              <a:t>Predictable login credentials.</a:t>
            </a:r>
          </a:p>
          <a:p>
            <a:pPr lvl="1"/>
            <a:r>
              <a:rPr lang="en-US" dirty="0"/>
              <a:t>Session IDs are exposed in the URL (e.g., URL rewriting).</a:t>
            </a:r>
          </a:p>
          <a:p>
            <a:pPr lvl="1"/>
            <a:r>
              <a:rPr lang="en-US" dirty="0"/>
              <a:t>Session IDs are vulnerable to session fixation attacks.</a:t>
            </a:r>
          </a:p>
          <a:p>
            <a:pPr lvl="1"/>
            <a:r>
              <a:rPr lang="en-US" dirty="0"/>
              <a:t>Session value does not timeout or does not get invalidated after logout.</a:t>
            </a:r>
          </a:p>
          <a:p>
            <a:pPr lvl="1"/>
            <a:r>
              <a:rPr lang="en-US" dirty="0"/>
              <a:t>Session IDs are not rotated after successful login.</a:t>
            </a:r>
          </a:p>
          <a:p>
            <a:pPr lvl="1"/>
            <a:r>
              <a:rPr lang="en-US" dirty="0"/>
              <a:t>Passwords, session IDs, and other credentials are sent over unencrypted connections.</a:t>
            </a:r>
          </a:p>
          <a:p>
            <a:r>
              <a:rPr lang="en-US" dirty="0"/>
              <a:t>The goal of an attack is to take over one or more accounts and for the attacker to get the same privileges as the attacked user.</a:t>
            </a:r>
          </a:p>
          <a:p>
            <a:endParaRPr lang="en-US" dirty="0"/>
          </a:p>
        </p:txBody>
      </p:sp>
    </p:spTree>
    <p:extLst>
      <p:ext uri="{BB962C8B-B14F-4D97-AF65-F5344CB8AC3E}">
        <p14:creationId xmlns:p14="http://schemas.microsoft.com/office/powerpoint/2010/main" val="548237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2087616" cy="6726476"/>
          </a:xfrm>
        </p:spPr>
        <p:txBody>
          <a:bodyPr>
            <a:normAutofit/>
          </a:bodyPr>
          <a:lstStyle/>
          <a:p>
            <a:r>
              <a:rPr lang="en-US" b="1" dirty="0"/>
              <a:t>Example #1: URL </a:t>
            </a:r>
            <a:r>
              <a:rPr lang="en-US" b="1" dirty="0" smtClean="0"/>
              <a:t>rewriting:</a:t>
            </a:r>
          </a:p>
          <a:p>
            <a:pPr lvl="1"/>
            <a:r>
              <a:rPr lang="en-US" dirty="0"/>
              <a:t>http://</a:t>
            </a:r>
            <a:r>
              <a:rPr lang="en-US" dirty="0" err="1" smtClean="0"/>
              <a:t>example.com</a:t>
            </a:r>
            <a:r>
              <a:rPr lang="en-US" dirty="0" smtClean="0"/>
              <a:t>/sale/</a:t>
            </a:r>
            <a:r>
              <a:rPr lang="en-US" dirty="0" err="1" smtClean="0"/>
              <a:t>saleitems;jsessionid</a:t>
            </a:r>
            <a:r>
              <a:rPr lang="en-US" dirty="0" smtClean="0"/>
              <a:t>=2P0OC2JSNDLPSKHCJUN2JV?dest=Hawaii</a:t>
            </a:r>
          </a:p>
          <a:p>
            <a:pPr lvl="1"/>
            <a:r>
              <a:rPr lang="en-US" dirty="0"/>
              <a:t>An authenticated user of the site wants to let their friends know about the sale. The user e-mails the link above without realizing they are also giving away their session ID. When the friends use the link they use the user’s session and credit card</a:t>
            </a:r>
            <a:r>
              <a:rPr lang="en-US" dirty="0" smtClean="0"/>
              <a:t>.</a:t>
            </a:r>
          </a:p>
          <a:p>
            <a:pPr lvl="1"/>
            <a:endParaRPr lang="en-US" dirty="0"/>
          </a:p>
          <a:p>
            <a:r>
              <a:rPr lang="en-US" b="1" dirty="0"/>
              <a:t>Example #2: Application’s timeout is not set properly</a:t>
            </a:r>
          </a:p>
          <a:p>
            <a:pPr lvl="1"/>
            <a:r>
              <a:rPr lang="en-US" dirty="0"/>
              <a:t>The user utilizes a public computer to access a site. Instead of selecting “logout” the user simply closes the browser tab and walks away. An attacker uses the same browser an hour later, and that browser is still authenticated.</a:t>
            </a:r>
          </a:p>
          <a:p>
            <a:pPr lvl="1"/>
            <a:endParaRPr lang="en-US" dirty="0"/>
          </a:p>
          <a:p>
            <a:r>
              <a:rPr lang="en-US" b="1" dirty="0"/>
              <a:t>Example #3: Passwords are not properly hashed and salted</a:t>
            </a:r>
          </a:p>
          <a:p>
            <a:pPr lvl="1"/>
            <a:r>
              <a:rPr lang="en-US" dirty="0"/>
              <a:t>An insider or external attacker gains access to the system’s password database. User passwords are not properly hashed and salted, exposing every user’s password</a:t>
            </a:r>
            <a:r>
              <a:rPr lang="en-US" dirty="0" smtClean="0"/>
              <a:t>.</a:t>
            </a:r>
            <a:endParaRPr lang="en-US" dirty="0"/>
          </a:p>
          <a:p>
            <a:pPr lvl="1"/>
            <a:r>
              <a:rPr lang="en-US" dirty="0"/>
              <a:t>Stored username and password values should be salted and hashed, in addition to being encrypted.</a:t>
            </a:r>
          </a:p>
          <a:p>
            <a:endParaRPr lang="en-US" dirty="0"/>
          </a:p>
        </p:txBody>
      </p:sp>
    </p:spTree>
    <p:extLst>
      <p:ext uri="{BB962C8B-B14F-4D97-AF65-F5344CB8AC3E}">
        <p14:creationId xmlns:p14="http://schemas.microsoft.com/office/powerpoint/2010/main" val="758202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2087616" cy="6726476"/>
          </a:xfrm>
        </p:spPr>
        <p:txBody>
          <a:bodyPr>
            <a:normAutofit/>
          </a:bodyPr>
          <a:lstStyle/>
          <a:p>
            <a:r>
              <a:rPr lang="en-US" b="1" dirty="0"/>
              <a:t>Example #4: Predictable login credentials</a:t>
            </a:r>
          </a:p>
          <a:p>
            <a:pPr lvl="1"/>
            <a:r>
              <a:rPr lang="en-US" dirty="0"/>
              <a:t>Username and Password values that are easy to guess or that are used frequently can be guessed by attackers to obtain unauthorized access.</a:t>
            </a:r>
          </a:p>
          <a:p>
            <a:r>
              <a:rPr lang="en-US" b="1" dirty="0"/>
              <a:t>Example </a:t>
            </a:r>
            <a:r>
              <a:rPr lang="en-US" b="1" dirty="0" smtClean="0"/>
              <a:t>#5: </a:t>
            </a:r>
            <a:r>
              <a:rPr lang="en-US" b="1" dirty="0"/>
              <a:t>Username/Password </a:t>
            </a:r>
            <a:r>
              <a:rPr lang="en-US" b="1" dirty="0" smtClean="0"/>
              <a:t>Enumeration</a:t>
            </a:r>
          </a:p>
          <a:p>
            <a:pPr lvl="1"/>
            <a:r>
              <a:rPr lang="en-US" dirty="0"/>
              <a:t>Authentication failure responses should not indicate which part of the authentication data was incorrect. For example, instead of "Invalid username" or "Invalid password", just use "Invalid username and/or password" for </a:t>
            </a:r>
            <a:r>
              <a:rPr lang="en-US" dirty="0" smtClean="0"/>
              <a:t>both.</a:t>
            </a:r>
          </a:p>
          <a:p>
            <a:r>
              <a:rPr lang="en-US" b="1" dirty="0" smtClean="0"/>
              <a:t>Example #6: </a:t>
            </a:r>
            <a:r>
              <a:rPr lang="en-US" b="1" dirty="0"/>
              <a:t>Protection against brute force login</a:t>
            </a:r>
            <a:endParaRPr lang="en-US" b="1" dirty="0" smtClean="0"/>
          </a:p>
          <a:p>
            <a:pPr lvl="1"/>
            <a:r>
              <a:rPr lang="en-US" dirty="0"/>
              <a:t>Enforce </a:t>
            </a:r>
            <a:r>
              <a:rPr lang="en-US" dirty="0" smtClean="0"/>
              <a:t>temporary account </a:t>
            </a:r>
            <a:r>
              <a:rPr lang="en-US" dirty="0"/>
              <a:t>disabling after an established number of invalid login attempts (e.g., five attempts is common). The account must be disabled for a period of time sufficient to discourage brute force guessing of credentials, but not so long as to allow for a denial-of-service attack to be performed.</a:t>
            </a:r>
          </a:p>
        </p:txBody>
      </p:sp>
    </p:spTree>
    <p:extLst>
      <p:ext uri="{BB962C8B-B14F-4D97-AF65-F5344CB8AC3E}">
        <p14:creationId xmlns:p14="http://schemas.microsoft.com/office/powerpoint/2010/main" val="1674180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3. Sensitive </a:t>
            </a:r>
            <a:r>
              <a:rPr lang="en-US" dirty="0"/>
              <a:t>Data Exposure</a:t>
            </a:r>
          </a:p>
        </p:txBody>
      </p:sp>
      <p:sp>
        <p:nvSpPr>
          <p:cNvPr id="3" name="Content Placeholder 2"/>
          <p:cNvSpPr>
            <a:spLocks noGrp="1"/>
          </p:cNvSpPr>
          <p:nvPr>
            <p:ph idx="1"/>
          </p:nvPr>
        </p:nvSpPr>
        <p:spPr>
          <a:xfrm>
            <a:off x="0" y="1199323"/>
            <a:ext cx="12087616" cy="5527153"/>
          </a:xfrm>
        </p:spPr>
        <p:txBody>
          <a:bodyPr>
            <a:normAutofit/>
          </a:bodyPr>
          <a:lstStyle/>
          <a:p>
            <a:r>
              <a:rPr lang="en-US" dirty="0" smtClean="0"/>
              <a:t>Occurs </a:t>
            </a:r>
            <a:r>
              <a:rPr lang="en-US" dirty="0"/>
              <a:t>when an application or program, like a smartphone app or a browser, does not adequately protect information such as passwords, payment info, or health data. </a:t>
            </a:r>
            <a:endParaRPr lang="en-US" dirty="0" smtClean="0"/>
          </a:p>
          <a:p>
            <a:r>
              <a:rPr lang="en-US" dirty="0" smtClean="0"/>
              <a:t>With </a:t>
            </a:r>
            <a:r>
              <a:rPr lang="en-US" dirty="0"/>
              <a:t>this information, cybercriminals can make fraudulent purchases, access a victim’s personal accounts, or even personal blackmail. </a:t>
            </a:r>
            <a:endParaRPr lang="en-US" dirty="0" smtClean="0"/>
          </a:p>
          <a:p>
            <a:r>
              <a:rPr lang="en-US" dirty="0" smtClean="0"/>
              <a:t>Average cost to a company in 2017 for allowing sensitive data to become exposed was $3.62m</a:t>
            </a:r>
            <a:endParaRPr lang="en-US" dirty="0"/>
          </a:p>
        </p:txBody>
      </p:sp>
    </p:spTree>
    <p:extLst>
      <p:ext uri="{BB962C8B-B14F-4D97-AF65-F5344CB8AC3E}">
        <p14:creationId xmlns:p14="http://schemas.microsoft.com/office/powerpoint/2010/main" val="61360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6822" y="651353"/>
            <a:ext cx="11210794" cy="6075124"/>
          </a:xfrm>
        </p:spPr>
        <p:txBody>
          <a:bodyPr>
            <a:normAutofit/>
          </a:bodyPr>
          <a:lstStyle/>
          <a:p>
            <a:pPr marL="0" indent="0">
              <a:buNone/>
            </a:pPr>
            <a:r>
              <a:rPr lang="en-US" sz="3200" dirty="0" smtClean="0"/>
              <a:t>It’s easily prevented!</a:t>
            </a:r>
          </a:p>
          <a:p>
            <a:pPr lvl="1"/>
            <a:r>
              <a:rPr lang="en-US" sz="3200" dirty="0"/>
              <a:t>Install an SSL </a:t>
            </a:r>
            <a:r>
              <a:rPr lang="en-US" sz="3200" dirty="0" smtClean="0"/>
              <a:t>certificate.</a:t>
            </a:r>
          </a:p>
          <a:p>
            <a:pPr lvl="1"/>
            <a:r>
              <a:rPr lang="en-US" sz="3200" dirty="0"/>
              <a:t>Never store or transmit data in clear text</a:t>
            </a:r>
            <a:r>
              <a:rPr lang="en-US" sz="3200" dirty="0" smtClean="0"/>
              <a:t>.</a:t>
            </a:r>
          </a:p>
          <a:p>
            <a:pPr lvl="1"/>
            <a:r>
              <a:rPr lang="en-US" sz="3200" dirty="0"/>
              <a:t>Keep a backup of the stored data separate from your </a:t>
            </a:r>
            <a:r>
              <a:rPr lang="en-US" sz="3200" dirty="0" smtClean="0"/>
              <a:t>web servers.</a:t>
            </a:r>
          </a:p>
          <a:p>
            <a:pPr lvl="1"/>
            <a:r>
              <a:rPr lang="en-US" sz="3200" dirty="0"/>
              <a:t>Use strong, unique </a:t>
            </a:r>
            <a:r>
              <a:rPr lang="en-US" sz="3200" dirty="0" smtClean="0"/>
              <a:t>passwords.</a:t>
            </a:r>
            <a:endParaRPr lang="en-US" sz="3200" dirty="0"/>
          </a:p>
          <a:p>
            <a:pPr lvl="1"/>
            <a:r>
              <a:rPr lang="en-US" sz="3200" dirty="0"/>
              <a:t>Use a </a:t>
            </a:r>
            <a:r>
              <a:rPr lang="en-US" sz="3200" dirty="0" smtClean="0"/>
              <a:t>web </a:t>
            </a:r>
            <a:r>
              <a:rPr lang="en-US" sz="3200" dirty="0"/>
              <a:t>application </a:t>
            </a:r>
            <a:r>
              <a:rPr lang="en-US" sz="3200" dirty="0" smtClean="0"/>
              <a:t>firewall</a:t>
            </a:r>
          </a:p>
          <a:p>
            <a:pPr lvl="1"/>
            <a:endParaRPr lang="en-US" b="1" dirty="0"/>
          </a:p>
        </p:txBody>
      </p:sp>
    </p:spTree>
    <p:extLst>
      <p:ext uri="{BB962C8B-B14F-4D97-AF65-F5344CB8AC3E}">
        <p14:creationId xmlns:p14="http://schemas.microsoft.com/office/powerpoint/2010/main" val="801202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52811"/>
          </a:xfrm>
        </p:spPr>
        <p:txBody>
          <a:bodyPr/>
          <a:lstStyle/>
          <a:p>
            <a:r>
              <a:rPr lang="en-US" dirty="0" smtClean="0"/>
              <a:t>4. </a:t>
            </a:r>
            <a:r>
              <a:rPr lang="en-US" dirty="0"/>
              <a:t>XML External </a:t>
            </a:r>
            <a:r>
              <a:rPr lang="en-US" dirty="0" smtClean="0"/>
              <a:t>Entities</a:t>
            </a:r>
            <a:endParaRPr lang="en-US" dirty="0"/>
          </a:p>
        </p:txBody>
      </p:sp>
      <p:sp>
        <p:nvSpPr>
          <p:cNvPr id="3" name="Content Placeholder 2"/>
          <p:cNvSpPr>
            <a:spLocks noGrp="1"/>
          </p:cNvSpPr>
          <p:nvPr>
            <p:ph idx="1"/>
          </p:nvPr>
        </p:nvSpPr>
        <p:spPr>
          <a:xfrm>
            <a:off x="0" y="1199323"/>
            <a:ext cx="12087616" cy="5527153"/>
          </a:xfrm>
        </p:spPr>
        <p:txBody>
          <a:bodyPr>
            <a:normAutofit/>
          </a:bodyPr>
          <a:lstStyle/>
          <a:p>
            <a:r>
              <a:rPr lang="en-US" dirty="0" smtClean="0"/>
              <a:t>A </a:t>
            </a:r>
            <a:r>
              <a:rPr lang="en-US" dirty="0"/>
              <a:t>specific type of Server-side Request Forgery (SSRF) attack, whereby an attacker is able to cause Denial of Service (</a:t>
            </a:r>
            <a:r>
              <a:rPr lang="en-US" dirty="0" err="1"/>
              <a:t>DoS</a:t>
            </a:r>
            <a:r>
              <a:rPr lang="en-US" dirty="0"/>
              <a:t>) </a:t>
            </a:r>
            <a:r>
              <a:rPr lang="en-US" dirty="0" smtClean="0"/>
              <a:t>and / or </a:t>
            </a:r>
            <a:r>
              <a:rPr lang="en-US" dirty="0"/>
              <a:t>access local or remote files and services, by abusing a widely available, rarely used feature in XML parsers</a:t>
            </a:r>
            <a:r>
              <a:rPr lang="en-US" dirty="0" smtClean="0"/>
              <a:t>.</a:t>
            </a:r>
          </a:p>
          <a:p>
            <a:r>
              <a:rPr lang="en-US" dirty="0" smtClean="0"/>
              <a:t>Malicious code is put into the XML </a:t>
            </a:r>
            <a:r>
              <a:rPr lang="en-US" dirty="0"/>
              <a:t>Data Type Definition (DTD)</a:t>
            </a:r>
          </a:p>
        </p:txBody>
      </p:sp>
    </p:spTree>
    <p:extLst>
      <p:ext uri="{BB962C8B-B14F-4D97-AF65-F5344CB8AC3E}">
        <p14:creationId xmlns:p14="http://schemas.microsoft.com/office/powerpoint/2010/main" val="1935142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2087616" cy="6726476"/>
          </a:xfrm>
        </p:spPr>
        <p:txBody>
          <a:bodyPr>
            <a:normAutofit/>
          </a:bodyPr>
          <a:lstStyle/>
          <a:p>
            <a:pPr marL="0" indent="0">
              <a:buNone/>
            </a:pPr>
            <a:r>
              <a:rPr lang="en-US" dirty="0" smtClean="0"/>
              <a:t>For example:</a:t>
            </a:r>
          </a:p>
          <a:p>
            <a:pPr marL="0" indent="0">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96083759"/>
              </p:ext>
            </p:extLst>
          </p:nvPr>
        </p:nvGraphicFramePr>
        <p:xfrm>
          <a:off x="2032000" y="719666"/>
          <a:ext cx="8128000" cy="3108960"/>
        </p:xfrm>
        <a:graphic>
          <a:graphicData uri="http://schemas.openxmlformats.org/drawingml/2006/table">
            <a:tbl>
              <a:tblPr firstRow="1" bandRow="1">
                <a:tableStyleId>{073A0DAA-6AF3-43AB-8588-CEC1D06C72B9}</a:tableStyleId>
              </a:tblPr>
              <a:tblGrid>
                <a:gridCol w="4064000"/>
                <a:gridCol w="4064000"/>
              </a:tblGrid>
              <a:tr h="370840">
                <a:tc>
                  <a:txBody>
                    <a:bodyPr/>
                    <a:lstStyle/>
                    <a:p>
                      <a:r>
                        <a:rPr lang="en-US" dirty="0" smtClean="0">
                          <a:solidFill>
                            <a:sysClr val="windowText" lastClr="000000"/>
                          </a:solidFill>
                        </a:rPr>
                        <a:t>Request</a:t>
                      </a:r>
                    </a:p>
                    <a:p>
                      <a:endParaRPr lang="en-US" dirty="0" smtClean="0">
                        <a:solidFill>
                          <a:sysClr val="windowText" lastClr="000000"/>
                        </a:solidFill>
                      </a:endParaRPr>
                    </a:p>
                    <a:p>
                      <a:r>
                        <a:rPr lang="en-US" dirty="0" smtClean="0">
                          <a:solidFill>
                            <a:sysClr val="windowText" lastClr="000000"/>
                          </a:solidFill>
                        </a:rPr>
                        <a:t>POST http://</a:t>
                      </a:r>
                      <a:r>
                        <a:rPr lang="en-US" dirty="0" err="1" smtClean="0">
                          <a:solidFill>
                            <a:sysClr val="windowText" lastClr="000000"/>
                          </a:solidFill>
                        </a:rPr>
                        <a:t>example.com</a:t>
                      </a:r>
                      <a:r>
                        <a:rPr lang="en-US" dirty="0" smtClean="0">
                          <a:solidFill>
                            <a:sysClr val="windowText" lastClr="000000"/>
                          </a:solidFill>
                        </a:rPr>
                        <a:t>/xml HTTP/1.1</a:t>
                      </a:r>
                    </a:p>
                    <a:p>
                      <a:endParaRPr lang="en-US" dirty="0" smtClean="0">
                        <a:solidFill>
                          <a:sysClr val="windowText" lastClr="000000"/>
                        </a:solidFill>
                      </a:endParaRPr>
                    </a:p>
                    <a:p>
                      <a:r>
                        <a:rPr lang="en-US" dirty="0" smtClean="0">
                          <a:solidFill>
                            <a:sysClr val="windowText" lastClr="000000"/>
                          </a:solidFill>
                        </a:rPr>
                        <a:t>&lt;!DOCTYPE foo [ </a:t>
                      </a:r>
                    </a:p>
                    <a:p>
                      <a:r>
                        <a:rPr lang="en-US" dirty="0" smtClean="0">
                          <a:solidFill>
                            <a:sysClr val="windowText" lastClr="000000"/>
                          </a:solidFill>
                        </a:rPr>
                        <a:t>&lt;!ELEMENT foo ANY&gt; </a:t>
                      </a:r>
                    </a:p>
                    <a:p>
                      <a:r>
                        <a:rPr lang="en-US" dirty="0" smtClean="0">
                          <a:solidFill>
                            <a:sysClr val="windowText" lastClr="000000"/>
                          </a:solidFill>
                        </a:rPr>
                        <a:t>&lt;!ENTITY bar "World"&gt; </a:t>
                      </a:r>
                    </a:p>
                    <a:p>
                      <a:r>
                        <a:rPr lang="en-US" dirty="0" smtClean="0">
                          <a:solidFill>
                            <a:sysClr val="windowText" lastClr="000000"/>
                          </a:solidFill>
                        </a:rPr>
                        <a:t>]&gt; </a:t>
                      </a:r>
                    </a:p>
                    <a:p>
                      <a:endParaRPr lang="en-US" dirty="0" smtClean="0">
                        <a:solidFill>
                          <a:sysClr val="windowText" lastClr="000000"/>
                        </a:solidFill>
                      </a:endParaRPr>
                    </a:p>
                    <a:p>
                      <a:r>
                        <a:rPr lang="en-US" dirty="0" smtClean="0">
                          <a:solidFill>
                            <a:sysClr val="windowText" lastClr="000000"/>
                          </a:solidFill>
                        </a:rPr>
                        <a:t>&lt;foo&gt; Hello </a:t>
                      </a:r>
                      <a:r>
                        <a:rPr lang="en-US" b="1" dirty="0" smtClean="0">
                          <a:solidFill>
                            <a:sysClr val="windowText" lastClr="000000"/>
                          </a:solidFill>
                        </a:rPr>
                        <a:t>&amp;bar;</a:t>
                      </a:r>
                      <a:r>
                        <a:rPr lang="en-US" dirty="0" smtClean="0">
                          <a:solidFill>
                            <a:sysClr val="windowText" lastClr="000000"/>
                          </a:solidFill>
                        </a:rPr>
                        <a:t> &lt;/foo&gt;</a:t>
                      </a:r>
                    </a:p>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rPr>
                        <a:t>Response</a:t>
                      </a:r>
                    </a:p>
                    <a:p>
                      <a:endParaRPr lang="en-US" dirty="0" smtClean="0">
                        <a:solidFill>
                          <a:sysClr val="windowText" lastClr="000000"/>
                        </a:solidFill>
                      </a:endParaRPr>
                    </a:p>
                    <a:p>
                      <a:r>
                        <a:rPr lang="en-US" dirty="0" smtClean="0">
                          <a:solidFill>
                            <a:sysClr val="windowText" lastClr="000000"/>
                          </a:solidFill>
                        </a:rPr>
                        <a:t>HTTP/1.0 200 OK </a:t>
                      </a:r>
                    </a:p>
                    <a:p>
                      <a:endParaRPr lang="en-US" dirty="0" smtClean="0">
                        <a:solidFill>
                          <a:sysClr val="windowText" lastClr="000000"/>
                        </a:solidFill>
                      </a:endParaRPr>
                    </a:p>
                    <a:p>
                      <a:r>
                        <a:rPr lang="en-US" dirty="0" smtClean="0">
                          <a:solidFill>
                            <a:sysClr val="windowText" lastClr="000000"/>
                          </a:solidFill>
                        </a:rPr>
                        <a:t>Hello World</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110269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2087616" cy="6726476"/>
          </a:xfrm>
        </p:spPr>
        <p:txBody>
          <a:bodyPr>
            <a:normAutofit/>
          </a:bodyPr>
          <a:lstStyle/>
          <a:p>
            <a:pPr marL="0" indent="0">
              <a:buNone/>
            </a:pPr>
            <a:r>
              <a:rPr lang="en-US" dirty="0" smtClean="0"/>
              <a:t>’Billion laughs’ XML Bomb:</a:t>
            </a:r>
          </a:p>
          <a:p>
            <a:pPr marL="0" indent="0">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46817632"/>
              </p:ext>
            </p:extLst>
          </p:nvPr>
        </p:nvGraphicFramePr>
        <p:xfrm>
          <a:off x="2032000" y="719666"/>
          <a:ext cx="8128000" cy="3108960"/>
        </p:xfrm>
        <a:graphic>
          <a:graphicData uri="http://schemas.openxmlformats.org/drawingml/2006/table">
            <a:tbl>
              <a:tblPr firstRow="1" bandRow="1">
                <a:tableStyleId>{073A0DAA-6AF3-43AB-8588-CEC1D06C72B9}</a:tableStyleId>
              </a:tblPr>
              <a:tblGrid>
                <a:gridCol w="4064000"/>
                <a:gridCol w="4064000"/>
              </a:tblGrid>
              <a:tr h="370840">
                <a:tc>
                  <a:txBody>
                    <a:bodyPr/>
                    <a:lstStyle/>
                    <a:p>
                      <a:r>
                        <a:rPr lang="en-US" dirty="0" smtClean="0">
                          <a:solidFill>
                            <a:schemeClr val="tx1"/>
                          </a:solidFill>
                        </a:rPr>
                        <a:t>POST http://</a:t>
                      </a:r>
                      <a:r>
                        <a:rPr lang="en-US" dirty="0" err="1" smtClean="0">
                          <a:solidFill>
                            <a:schemeClr val="tx1"/>
                          </a:solidFill>
                        </a:rPr>
                        <a:t>example.com</a:t>
                      </a:r>
                      <a:r>
                        <a:rPr lang="en-US" dirty="0" smtClean="0">
                          <a:solidFill>
                            <a:schemeClr val="tx1"/>
                          </a:solidFill>
                        </a:rPr>
                        <a:t>/xml HTTP/1.1</a:t>
                      </a:r>
                    </a:p>
                    <a:p>
                      <a:endParaRPr lang="en-US" dirty="0" smtClean="0">
                        <a:solidFill>
                          <a:schemeClr val="tx1"/>
                        </a:solidFill>
                      </a:endParaRPr>
                    </a:p>
                    <a:p>
                      <a:r>
                        <a:rPr lang="en-US" dirty="0" smtClean="0">
                          <a:solidFill>
                            <a:schemeClr val="tx1"/>
                          </a:solidFill>
                        </a:rPr>
                        <a:t>&lt;!DOCTYPE foo [ </a:t>
                      </a:r>
                    </a:p>
                    <a:p>
                      <a:r>
                        <a:rPr lang="en-US" dirty="0" smtClean="0">
                          <a:solidFill>
                            <a:schemeClr val="tx1"/>
                          </a:solidFill>
                        </a:rPr>
                        <a:t>&lt;!ELEMENT foo ANY&gt; </a:t>
                      </a:r>
                    </a:p>
                    <a:p>
                      <a:r>
                        <a:rPr lang="en-US" dirty="0" smtClean="0">
                          <a:solidFill>
                            <a:schemeClr val="tx1"/>
                          </a:solidFill>
                        </a:rPr>
                        <a:t>&lt;!ENTITY bar "World "&gt; </a:t>
                      </a:r>
                    </a:p>
                    <a:p>
                      <a:r>
                        <a:rPr lang="en-US" dirty="0" smtClean="0">
                          <a:solidFill>
                            <a:schemeClr val="tx1"/>
                          </a:solidFill>
                        </a:rPr>
                        <a:t>&lt;!ENTITY t1 "&amp;bar;&amp;bar;"&gt; </a:t>
                      </a:r>
                    </a:p>
                    <a:p>
                      <a:r>
                        <a:rPr lang="en-US" dirty="0" smtClean="0">
                          <a:solidFill>
                            <a:schemeClr val="tx1"/>
                          </a:solidFill>
                        </a:rPr>
                        <a:t>&lt;!ENTITY t2 "&amp;t1;&amp;t1;&amp;t1;&amp;t1;"&gt; &lt;!ENTITY t3 "&amp;t2;&amp;t2;&amp;t2;&amp;t2;&amp;t2;"&gt; </a:t>
                      </a:r>
                    </a:p>
                    <a:p>
                      <a:r>
                        <a:rPr lang="en-US" dirty="0" smtClean="0">
                          <a:solidFill>
                            <a:schemeClr val="tx1"/>
                          </a:solidFill>
                        </a:rPr>
                        <a:t>]&gt;</a:t>
                      </a:r>
                    </a:p>
                    <a:p>
                      <a:endParaRPr lang="en-US" dirty="0" smtClean="0">
                        <a:solidFill>
                          <a:schemeClr val="tx1"/>
                        </a:solidFill>
                      </a:endParaRPr>
                    </a:p>
                    <a:p>
                      <a:r>
                        <a:rPr lang="en-US" dirty="0" smtClean="0">
                          <a:solidFill>
                            <a:schemeClr val="tx1"/>
                          </a:solidFill>
                        </a:rPr>
                        <a:t> &lt;foo&gt; Hello </a:t>
                      </a:r>
                      <a:r>
                        <a:rPr lang="en-US" b="1" dirty="0" smtClean="0">
                          <a:solidFill>
                            <a:schemeClr val="tx1"/>
                          </a:solidFill>
                        </a:rPr>
                        <a:t>&amp;t3;</a:t>
                      </a:r>
                      <a:r>
                        <a:rPr lang="en-US" dirty="0" smtClean="0">
                          <a:solidFill>
                            <a:schemeClr val="tx1"/>
                          </a:solidFill>
                        </a:rPr>
                        <a:t> &lt;/foo&gt;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rPr>
                        <a:t>Response</a:t>
                      </a:r>
                    </a:p>
                    <a:p>
                      <a:endParaRPr lang="en-US" dirty="0" smtClean="0">
                        <a:solidFill>
                          <a:sysClr val="windowText" lastClr="000000"/>
                        </a:solidFill>
                      </a:endParaRPr>
                    </a:p>
                    <a:p>
                      <a:r>
                        <a:rPr lang="en-US" dirty="0" smtClean="0">
                          <a:solidFill>
                            <a:schemeClr val="tx1"/>
                          </a:solidFill>
                        </a:rPr>
                        <a:t>HTTP/1.0 200 OK </a:t>
                      </a:r>
                    </a:p>
                    <a:p>
                      <a:endParaRPr lang="en-US" dirty="0" smtClean="0">
                        <a:solidFill>
                          <a:schemeClr val="tx1"/>
                        </a:solidFill>
                      </a:endParaRPr>
                    </a:p>
                    <a:p>
                      <a:r>
                        <a:rPr lang="en-US" dirty="0" smtClean="0">
                          <a:solidFill>
                            <a:schemeClr val="tx1"/>
                          </a:solidFill>
                        </a:rPr>
                        <a:t>Hello World World World World World World World World World World World World World World World World World World World World World World World World World World World World World World World World World World World World World World World World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 name="TextBox 1"/>
          <p:cNvSpPr txBox="1"/>
          <p:nvPr/>
        </p:nvSpPr>
        <p:spPr>
          <a:xfrm>
            <a:off x="513569" y="4459266"/>
            <a:ext cx="11298476" cy="1323439"/>
          </a:xfrm>
          <a:prstGeom prst="rect">
            <a:avLst/>
          </a:prstGeom>
          <a:noFill/>
        </p:spPr>
        <p:txBody>
          <a:bodyPr wrap="square" rtlCol="0">
            <a:spAutoFit/>
          </a:bodyPr>
          <a:lstStyle/>
          <a:p>
            <a:r>
              <a:rPr lang="en-US" sz="2000" dirty="0"/>
              <a:t>L</a:t>
            </a:r>
            <a:r>
              <a:rPr lang="en-US" sz="2000" dirty="0" smtClean="0"/>
              <a:t>et </a:t>
            </a:r>
            <a:r>
              <a:rPr lang="en-US" sz="2000" i="1" dirty="0" err="1"/>
              <a:t>entityOne</a:t>
            </a:r>
            <a:r>
              <a:rPr lang="en-US" sz="2000" dirty="0"/>
              <a:t> be defined as of 20 </a:t>
            </a:r>
            <a:r>
              <a:rPr lang="en-US" sz="2000" i="1" dirty="0" err="1"/>
              <a:t>entityTwo</a:t>
            </a:r>
            <a:r>
              <a:rPr lang="en-US" sz="2000" dirty="0" err="1"/>
              <a:t>'s</a:t>
            </a:r>
            <a:r>
              <a:rPr lang="en-US" sz="2000" dirty="0"/>
              <a:t>, which themselves are defined as 20 </a:t>
            </a:r>
            <a:r>
              <a:rPr lang="en-US" sz="2000" i="1" dirty="0" err="1"/>
              <a:t>entityThree</a:t>
            </a:r>
            <a:r>
              <a:rPr lang="en-US" sz="2000" dirty="0" err="1"/>
              <a:t>'s</a:t>
            </a:r>
            <a:r>
              <a:rPr lang="en-US" sz="2000" dirty="0"/>
              <a:t>. If we continue in the same pattern until </a:t>
            </a:r>
            <a:r>
              <a:rPr lang="en-US" sz="2000" i="1" dirty="0" err="1"/>
              <a:t>entityEight</a:t>
            </a:r>
            <a:r>
              <a:rPr lang="en-US" sz="2000" dirty="0"/>
              <a:t>, the XML parser will unfold a single </a:t>
            </a:r>
            <a:r>
              <a:rPr lang="en-US" sz="2000" dirty="0" smtClean="0"/>
              <a:t>occurrence </a:t>
            </a:r>
            <a:r>
              <a:rPr lang="en-US" sz="2000" dirty="0"/>
              <a:t>of </a:t>
            </a:r>
            <a:r>
              <a:rPr lang="en-US" sz="2000" i="1" dirty="0" err="1"/>
              <a:t>entityOne</a:t>
            </a:r>
            <a:r>
              <a:rPr lang="en-US" sz="2000" dirty="0"/>
              <a:t> to 1 280 000 000 </a:t>
            </a:r>
            <a:r>
              <a:rPr lang="en-US" sz="2000" i="1" dirty="0" err="1"/>
              <a:t>entityEight</a:t>
            </a:r>
            <a:r>
              <a:rPr lang="en-US" sz="2000" dirty="0" err="1"/>
              <a:t>'s</a:t>
            </a:r>
            <a:r>
              <a:rPr lang="en-US" sz="2000" dirty="0"/>
              <a:t> — taking up 5 </a:t>
            </a:r>
            <a:r>
              <a:rPr lang="en-US" sz="2000" dirty="0" err="1"/>
              <a:t>GiB</a:t>
            </a:r>
            <a:r>
              <a:rPr lang="en-US" sz="2000" dirty="0"/>
              <a:t> of memory. The ultimate goal of the attack is to deny service to a (web) application.</a:t>
            </a:r>
          </a:p>
        </p:txBody>
      </p:sp>
    </p:spTree>
    <p:extLst>
      <p:ext uri="{BB962C8B-B14F-4D97-AF65-F5344CB8AC3E}">
        <p14:creationId xmlns:p14="http://schemas.microsoft.com/office/powerpoint/2010/main" val="969899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889" y="282222"/>
            <a:ext cx="11988800" cy="6575778"/>
          </a:xfrm>
        </p:spPr>
        <p:txBody>
          <a:bodyPr/>
          <a:lstStyle/>
          <a:p>
            <a:r>
              <a:rPr lang="en-US" dirty="0" smtClean="0"/>
              <a:t>Secure coding is no longer an option</a:t>
            </a:r>
          </a:p>
          <a:p>
            <a:r>
              <a:rPr lang="en-US" dirty="0" smtClean="0"/>
              <a:t>Always assume that someone is going to try to attack your application </a:t>
            </a:r>
          </a:p>
          <a:p>
            <a:r>
              <a:rPr lang="en-US" dirty="0" smtClean="0"/>
              <a:t>Open Web Application Security Project is an open source application security community with the goal to improve the security of software.</a:t>
            </a:r>
          </a:p>
          <a:p>
            <a:r>
              <a:rPr lang="en-US" dirty="0" smtClean="0"/>
              <a:t>Every year they issue their ‘top 10’ security vulnerabilities </a:t>
            </a:r>
          </a:p>
          <a:p>
            <a:r>
              <a:rPr lang="en-US" dirty="0" smtClean="0"/>
              <a:t>SANS institute (</a:t>
            </a:r>
            <a:r>
              <a:rPr lang="en-US" dirty="0" err="1" smtClean="0"/>
              <a:t>SysAdmin</a:t>
            </a:r>
            <a:r>
              <a:rPr lang="en-US" dirty="0" smtClean="0"/>
              <a:t>, Audit, Network and Security) is a cooperative research and education </a:t>
            </a:r>
            <a:r>
              <a:rPr lang="en-US" dirty="0" err="1" smtClean="0"/>
              <a:t>organisation</a:t>
            </a:r>
            <a:r>
              <a:rPr lang="en-US" dirty="0" smtClean="0"/>
              <a:t> that </a:t>
            </a:r>
            <a:r>
              <a:rPr lang="en-US" dirty="0" err="1" smtClean="0"/>
              <a:t>specialises</a:t>
            </a:r>
            <a:r>
              <a:rPr lang="en-US" dirty="0" smtClean="0"/>
              <a:t> in information security</a:t>
            </a:r>
            <a:r>
              <a:rPr lang="en-US" dirty="0"/>
              <a:t> </a:t>
            </a:r>
            <a:r>
              <a:rPr lang="en-US" dirty="0" smtClean="0"/>
              <a:t>and cybersecurity training. </a:t>
            </a:r>
          </a:p>
          <a:p>
            <a:r>
              <a:rPr lang="en-US" dirty="0"/>
              <a:t>The SANS Top 25 Most Dangerous Software Errors is a list of the most widespread and critical errors that can lead </a:t>
            </a:r>
            <a:r>
              <a:rPr lang="en-US" dirty="0" smtClean="0"/>
              <a:t>to </a:t>
            </a:r>
            <a:r>
              <a:rPr lang="en-US" dirty="0"/>
              <a:t>serious vulnerabilities in </a:t>
            </a:r>
            <a:r>
              <a:rPr lang="en-US" dirty="0" smtClean="0"/>
              <a:t>software.</a:t>
            </a:r>
            <a:endParaRPr lang="en-US" dirty="0"/>
          </a:p>
        </p:txBody>
      </p:sp>
    </p:spTree>
    <p:extLst>
      <p:ext uri="{BB962C8B-B14F-4D97-AF65-F5344CB8AC3E}">
        <p14:creationId xmlns:p14="http://schemas.microsoft.com/office/powerpoint/2010/main" val="1063441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5</a:t>
            </a:r>
            <a:r>
              <a:rPr lang="en-US" dirty="0" smtClean="0"/>
              <a:t>. </a:t>
            </a:r>
            <a:r>
              <a:rPr lang="en-US" dirty="0"/>
              <a:t>Broken Access Control</a:t>
            </a:r>
          </a:p>
        </p:txBody>
      </p:sp>
      <p:sp>
        <p:nvSpPr>
          <p:cNvPr id="3" name="Content Placeholder 2"/>
          <p:cNvSpPr>
            <a:spLocks noGrp="1"/>
          </p:cNvSpPr>
          <p:nvPr>
            <p:ph idx="1"/>
          </p:nvPr>
        </p:nvSpPr>
        <p:spPr>
          <a:xfrm>
            <a:off x="0" y="1199323"/>
            <a:ext cx="12087616" cy="5527153"/>
          </a:xfrm>
        </p:spPr>
        <p:txBody>
          <a:bodyPr>
            <a:normAutofit/>
          </a:bodyPr>
          <a:lstStyle/>
          <a:p>
            <a:r>
              <a:rPr lang="en-US" dirty="0"/>
              <a:t>Bypassing verification of access control by changing the </a:t>
            </a:r>
            <a:r>
              <a:rPr lang="en-US" dirty="0" smtClean="0"/>
              <a:t>URL or internal </a:t>
            </a:r>
            <a:r>
              <a:rPr lang="en-US" dirty="0"/>
              <a:t>application state </a:t>
            </a:r>
            <a:endParaRPr lang="en-US" dirty="0" smtClean="0"/>
          </a:p>
          <a:p>
            <a:r>
              <a:rPr lang="en-US" dirty="0" smtClean="0"/>
              <a:t>Privilege escalation - </a:t>
            </a:r>
            <a:r>
              <a:rPr lang="en-US" dirty="0"/>
              <a:t>Acting as an administrator when logged in as another user</a:t>
            </a:r>
          </a:p>
          <a:p>
            <a:r>
              <a:rPr lang="en-US" dirty="0"/>
              <a:t>Metadata manipulation with tampering or replaying to elevate privileges</a:t>
            </a:r>
          </a:p>
          <a:p>
            <a:r>
              <a:rPr lang="en-US" dirty="0"/>
              <a:t>CORS (Cross-Origin Resource Sharing) misconfiguration permits unauthorized access to the </a:t>
            </a:r>
            <a:r>
              <a:rPr lang="en-US" dirty="0" smtClean="0"/>
              <a:t>API</a:t>
            </a:r>
          </a:p>
          <a:p>
            <a:r>
              <a:rPr lang="en-US" dirty="0"/>
              <a:t>Happens when there’s no restriction from viewing or modifying someone else’s record or </a:t>
            </a:r>
            <a:r>
              <a:rPr lang="en-US" dirty="0" smtClean="0"/>
              <a:t>account</a:t>
            </a:r>
            <a:endParaRPr lang="en-US" dirty="0"/>
          </a:p>
          <a:p>
            <a:r>
              <a:rPr lang="en-US" dirty="0"/>
              <a:t>C</a:t>
            </a:r>
            <a:r>
              <a:rPr lang="en-US" dirty="0" smtClean="0"/>
              <a:t>ommon </a:t>
            </a:r>
            <a:r>
              <a:rPr lang="en-US" dirty="0"/>
              <a:t>in applications and APIs where all user request privileges are not </a:t>
            </a:r>
            <a:r>
              <a:rPr lang="en-US" dirty="0" smtClean="0"/>
              <a:t>verified</a:t>
            </a:r>
          </a:p>
          <a:p>
            <a:r>
              <a:rPr lang="en-US" dirty="0"/>
              <a:t>Easy to detect with manual testing</a:t>
            </a:r>
          </a:p>
        </p:txBody>
      </p:sp>
    </p:spTree>
    <p:extLst>
      <p:ext uri="{BB962C8B-B14F-4D97-AF65-F5344CB8AC3E}">
        <p14:creationId xmlns:p14="http://schemas.microsoft.com/office/powerpoint/2010/main" val="927006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2590" y="0"/>
            <a:ext cx="6786404" cy="4351338"/>
          </a:xfrm>
        </p:spPr>
      </p:pic>
      <p:sp>
        <p:nvSpPr>
          <p:cNvPr id="5" name="TextBox 4"/>
          <p:cNvSpPr txBox="1"/>
          <p:nvPr/>
        </p:nvSpPr>
        <p:spPr>
          <a:xfrm>
            <a:off x="200415" y="4183694"/>
            <a:ext cx="11799517" cy="2031325"/>
          </a:xfrm>
          <a:prstGeom prst="rect">
            <a:avLst/>
          </a:prstGeom>
          <a:noFill/>
        </p:spPr>
        <p:txBody>
          <a:bodyPr wrap="square" rtlCol="0">
            <a:spAutoFit/>
          </a:bodyPr>
          <a:lstStyle/>
          <a:p>
            <a:pPr marL="285750" indent="-285750">
              <a:buFont typeface="Arial" charset="0"/>
              <a:buChar char="•"/>
            </a:pPr>
            <a:r>
              <a:rPr lang="en-US" dirty="0"/>
              <a:t>In 2015, </a:t>
            </a:r>
            <a:r>
              <a:rPr lang="en-US" dirty="0" smtClean="0"/>
              <a:t>the US </a:t>
            </a:r>
            <a:r>
              <a:rPr lang="en-US" dirty="0"/>
              <a:t>IRS </a:t>
            </a:r>
            <a:r>
              <a:rPr lang="en-US" dirty="0" smtClean="0"/>
              <a:t>was breached</a:t>
            </a:r>
            <a:r>
              <a:rPr lang="en-US" dirty="0"/>
              <a:t>. </a:t>
            </a:r>
            <a:endParaRPr lang="en-US" dirty="0" smtClean="0"/>
          </a:p>
          <a:p>
            <a:pPr marL="285750" indent="-285750">
              <a:buFont typeface="Arial" charset="0"/>
              <a:buChar char="•"/>
            </a:pPr>
            <a:r>
              <a:rPr lang="en-US" dirty="0" smtClean="0"/>
              <a:t>The </a:t>
            </a:r>
            <a:r>
              <a:rPr lang="en-US" dirty="0"/>
              <a:t>IRS did not have adequate access controls to prevent the ‘authenticated’ attackers impersonating legitimate users and manipulating the system. </a:t>
            </a:r>
            <a:endParaRPr lang="en-US" dirty="0" smtClean="0"/>
          </a:p>
          <a:p>
            <a:pPr marL="285750" indent="-285750">
              <a:buFont typeface="Arial" charset="0"/>
              <a:buChar char="•"/>
            </a:pPr>
            <a:r>
              <a:rPr lang="en-US" dirty="0" smtClean="0"/>
              <a:t>The </a:t>
            </a:r>
            <a:r>
              <a:rPr lang="en-US" dirty="0"/>
              <a:t>attackers were able to file fraudulent tax returns and received $50 million in government payouts before the attack was detected.</a:t>
            </a:r>
            <a:br>
              <a:rPr lang="en-US" dirty="0"/>
            </a:br>
            <a:r>
              <a:rPr lang="en-US" dirty="0"/>
              <a:t/>
            </a:r>
            <a:br>
              <a:rPr lang="en-US" dirty="0"/>
            </a:br>
            <a:endParaRPr lang="en-US" dirty="0"/>
          </a:p>
        </p:txBody>
      </p:sp>
    </p:spTree>
    <p:extLst>
      <p:ext uri="{BB962C8B-B14F-4D97-AF65-F5344CB8AC3E}">
        <p14:creationId xmlns:p14="http://schemas.microsoft.com/office/powerpoint/2010/main" val="2106424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6. </a:t>
            </a:r>
            <a:r>
              <a:rPr lang="en-US" dirty="0"/>
              <a:t>Security </a:t>
            </a:r>
            <a:r>
              <a:rPr lang="en-US" dirty="0" smtClean="0"/>
              <a:t>Misconfiguration</a:t>
            </a:r>
            <a:endParaRPr lang="en-US" dirty="0"/>
          </a:p>
        </p:txBody>
      </p:sp>
      <p:sp>
        <p:nvSpPr>
          <p:cNvPr id="3" name="Content Placeholder 2"/>
          <p:cNvSpPr>
            <a:spLocks noGrp="1"/>
          </p:cNvSpPr>
          <p:nvPr>
            <p:ph idx="1"/>
          </p:nvPr>
        </p:nvSpPr>
        <p:spPr>
          <a:xfrm>
            <a:off x="0" y="1199323"/>
            <a:ext cx="12087616" cy="5527153"/>
          </a:xfrm>
        </p:spPr>
        <p:txBody>
          <a:bodyPr>
            <a:normAutofit lnSpcReduction="10000"/>
          </a:bodyPr>
          <a:lstStyle/>
          <a:p>
            <a:r>
              <a:rPr lang="en-US" dirty="0" smtClean="0"/>
              <a:t>Covers a raft of different possible issues, from badly configured firewalls, unrestricted S3 bucket access, incorrect folder permissions, using default accounts or passwords, to displaying full stack traces in error messages.</a:t>
            </a:r>
          </a:p>
          <a:p>
            <a:r>
              <a:rPr lang="en-US" dirty="0"/>
              <a:t>In 2017, Accenture left 137 Gb of data, including 40,000 plaintext passwords, hashed passwords, access keys for the </a:t>
            </a:r>
            <a:r>
              <a:rPr lang="en-US" dirty="0" err="1"/>
              <a:t>enStratus</a:t>
            </a:r>
            <a:r>
              <a:rPr lang="en-US" dirty="0"/>
              <a:t> cloud infrastructure management platform, email data, and information on the consulting firm’s ASGARD database, exposed on an </a:t>
            </a:r>
            <a:r>
              <a:rPr lang="en-US" dirty="0" smtClean="0"/>
              <a:t>unrestricted AWS </a:t>
            </a:r>
            <a:r>
              <a:rPr lang="en-US" dirty="0"/>
              <a:t>S3 bucket</a:t>
            </a:r>
            <a:r>
              <a:rPr lang="en-US" dirty="0" smtClean="0"/>
              <a:t>.</a:t>
            </a:r>
          </a:p>
          <a:p>
            <a:r>
              <a:rPr lang="en-US" dirty="0" smtClean="0"/>
              <a:t>Also </a:t>
            </a:r>
            <a:r>
              <a:rPr lang="en-US" dirty="0"/>
              <a:t>in 2017, Viacom left sensitive company data exposed in an S3 bucket, including the passwords and manifests for Viacom’s servers. The access key and secret key for the corporation’s AWS account were similarly stored in the repository</a:t>
            </a:r>
            <a:r>
              <a:rPr lang="en-US" dirty="0" smtClean="0"/>
              <a:t>.</a:t>
            </a:r>
          </a:p>
          <a:p>
            <a:r>
              <a:rPr lang="en-US" dirty="0" smtClean="0"/>
              <a:t>As well as making sure resources are secured, disable unneeded administration </a:t>
            </a:r>
            <a:r>
              <a:rPr lang="en-US" dirty="0"/>
              <a:t>interfaces. Disable debugging. Disable use of default accounts/passwords. Configure server to prevent unauthorized access, directory listing, etc.</a:t>
            </a:r>
          </a:p>
        </p:txBody>
      </p:sp>
    </p:spTree>
    <p:extLst>
      <p:ext uri="{BB962C8B-B14F-4D97-AF65-F5344CB8AC3E}">
        <p14:creationId xmlns:p14="http://schemas.microsoft.com/office/powerpoint/2010/main" val="577848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7. </a:t>
            </a:r>
            <a:r>
              <a:rPr lang="en-US" dirty="0"/>
              <a:t>Cross-Site </a:t>
            </a:r>
            <a:r>
              <a:rPr lang="en-US" dirty="0" smtClean="0"/>
              <a:t>Scripting (XSS)</a:t>
            </a:r>
            <a:endParaRPr lang="en-US" dirty="0"/>
          </a:p>
        </p:txBody>
      </p:sp>
      <p:sp>
        <p:nvSpPr>
          <p:cNvPr id="3" name="Content Placeholder 2"/>
          <p:cNvSpPr>
            <a:spLocks noGrp="1"/>
          </p:cNvSpPr>
          <p:nvPr>
            <p:ph idx="1"/>
          </p:nvPr>
        </p:nvSpPr>
        <p:spPr>
          <a:xfrm>
            <a:off x="0" y="1199323"/>
            <a:ext cx="12087616" cy="5527153"/>
          </a:xfrm>
        </p:spPr>
        <p:txBody>
          <a:bodyPr>
            <a:normAutofit/>
          </a:bodyPr>
          <a:lstStyle/>
          <a:p>
            <a:r>
              <a:rPr lang="en-US" dirty="0"/>
              <a:t>Cross-Site Scripting (XSS) attacks are a type of injection, in which malicious scripts are injected into otherwise benign and trusted web sites. </a:t>
            </a:r>
            <a:endParaRPr lang="en-US" dirty="0" smtClean="0"/>
          </a:p>
          <a:p>
            <a:r>
              <a:rPr lang="en-US" dirty="0" smtClean="0"/>
              <a:t>XSS </a:t>
            </a:r>
            <a:r>
              <a:rPr lang="en-US" dirty="0"/>
              <a:t>attacks occur when an attacker uses a web application to send malicious code, generally in the form of a browser side script, to a different end user. </a:t>
            </a:r>
            <a:endParaRPr lang="en-US" dirty="0" smtClean="0"/>
          </a:p>
          <a:p>
            <a:r>
              <a:rPr lang="en-US" dirty="0" smtClean="0"/>
              <a:t>An </a:t>
            </a:r>
            <a:r>
              <a:rPr lang="en-US" dirty="0"/>
              <a:t>attacker can use XSS to send a malicious script to an unsuspecting user. The end user’s browser has no way to know that the script should not be trusted, and will execute the script. Because it thinks the script came from a trusted source, the malicious script can access any cookies, session tokens, or other sensitive information retained by the browser and used with that site. These scripts can even rewrite the content of the HTML </a:t>
            </a:r>
            <a:r>
              <a:rPr lang="en-US" dirty="0" smtClean="0"/>
              <a:t>page</a:t>
            </a:r>
          </a:p>
          <a:p>
            <a:endParaRPr lang="en-US" dirty="0"/>
          </a:p>
        </p:txBody>
      </p:sp>
    </p:spTree>
    <p:extLst>
      <p:ext uri="{BB962C8B-B14F-4D97-AF65-F5344CB8AC3E}">
        <p14:creationId xmlns:p14="http://schemas.microsoft.com/office/powerpoint/2010/main" val="1406929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36853636"/>
              </p:ext>
            </p:extLst>
          </p:nvPr>
        </p:nvGraphicFramePr>
        <p:xfrm>
          <a:off x="313150" y="326698"/>
          <a:ext cx="11448790" cy="6149259"/>
        </p:xfrm>
        <a:graphic>
          <a:graphicData uri="http://schemas.openxmlformats.org/drawingml/2006/table">
            <a:tbl>
              <a:tblPr/>
              <a:tblGrid>
                <a:gridCol w="8116866"/>
                <a:gridCol w="3331924"/>
              </a:tblGrid>
              <a:tr h="396727">
                <a:tc>
                  <a:txBody>
                    <a:bodyPr/>
                    <a:lstStyle/>
                    <a:p>
                      <a:pPr algn="l"/>
                      <a:r>
                        <a:rPr lang="en-US" dirty="0">
                          <a:effectLst/>
                        </a:rPr>
                        <a:t>Challenge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effectLst/>
                        </a:rPr>
                        <a:t>Difficulty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94271">
                <a:tc>
                  <a:txBody>
                    <a:bodyPr/>
                    <a:lstStyle/>
                    <a:p>
                      <a:pPr algn="l"/>
                      <a:r>
                        <a:rPr lang="en-US">
                          <a:effectLst/>
                        </a:rPr>
                        <a:t>Perform a </a:t>
                      </a:r>
                      <a:r>
                        <a:rPr lang="en-US" i="1">
                          <a:effectLst/>
                        </a:rPr>
                        <a:t>reflected</a:t>
                      </a:r>
                      <a:r>
                        <a:rPr lang="en-US">
                          <a:effectLst/>
                        </a:rPr>
                        <a:t> XSS attack with &lt;iframe src="javascript:alert(xss)"&gt;.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94271">
                <a:tc>
                  <a:txBody>
                    <a:bodyPr/>
                    <a:lstStyle/>
                    <a:p>
                      <a:pPr algn="l"/>
                      <a:r>
                        <a:rPr lang="en-US">
                          <a:effectLst/>
                        </a:rPr>
                        <a:t>Perform a </a:t>
                      </a:r>
                      <a:r>
                        <a:rPr lang="en-US" i="1">
                          <a:effectLst/>
                        </a:rPr>
                        <a:t>DOM</a:t>
                      </a:r>
                      <a:r>
                        <a:rPr lang="en-US">
                          <a:effectLst/>
                        </a:rPr>
                        <a:t> XSS attack with &lt;iframe src="javascript:alert(xss)"&gt;.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94271">
                <a:tc>
                  <a:txBody>
                    <a:bodyPr/>
                    <a:lstStyle/>
                    <a:p>
                      <a:pPr algn="l"/>
                      <a:r>
                        <a:rPr lang="en-US">
                          <a:effectLst/>
                        </a:rPr>
                        <a:t>Perform an XSS attack with &lt;script&gt;alert(xss)&lt;/script&gt; on a legacy page within the application.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91816">
                <a:tc>
                  <a:txBody>
                    <a:bodyPr/>
                    <a:lstStyle/>
                    <a:p>
                      <a:pPr algn="l"/>
                      <a:r>
                        <a:rPr lang="en-US">
                          <a:effectLst/>
                        </a:rPr>
                        <a:t>Perform a </a:t>
                      </a:r>
                      <a:r>
                        <a:rPr lang="en-US" i="1">
                          <a:effectLst/>
                        </a:rPr>
                        <a:t>persisted</a:t>
                      </a:r>
                      <a:r>
                        <a:rPr lang="en-US">
                          <a:effectLst/>
                        </a:rPr>
                        <a:t> XSS attack with &lt;iframe src="javascript:alert(xss)"&gt; bypassing a client-side security mechanism.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91816">
                <a:tc>
                  <a:txBody>
                    <a:bodyPr/>
                    <a:lstStyle/>
                    <a:p>
                      <a:pPr algn="l"/>
                      <a:r>
                        <a:rPr lang="en-US">
                          <a:effectLst/>
                        </a:rPr>
                        <a:t>Perform a </a:t>
                      </a:r>
                      <a:r>
                        <a:rPr lang="en-US" i="1">
                          <a:effectLst/>
                        </a:rPr>
                        <a:t>persisted</a:t>
                      </a:r>
                      <a:r>
                        <a:rPr lang="en-US">
                          <a:effectLst/>
                        </a:rPr>
                        <a:t> XSS attack with &lt;iframe src="javascript:alert(xss)"&gt; without using the frontend application at 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91816">
                <a:tc>
                  <a:txBody>
                    <a:bodyPr/>
                    <a:lstStyle/>
                    <a:p>
                      <a:pPr algn="l"/>
                      <a:r>
                        <a:rPr lang="en-US">
                          <a:effectLst/>
                        </a:rPr>
                        <a:t>Perform a </a:t>
                      </a:r>
                      <a:r>
                        <a:rPr lang="en-US" i="1">
                          <a:effectLst/>
                        </a:rPr>
                        <a:t>persisted</a:t>
                      </a:r>
                      <a:r>
                        <a:rPr lang="en-US">
                          <a:effectLst/>
                        </a:rPr>
                        <a:t> XSS attack with &lt;iframe src="javascript:alert(xss)"&gt; bypassing a server-side security mechanism.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94271">
                <a:tc>
                  <a:txBody>
                    <a:bodyPr/>
                    <a:lstStyle/>
                    <a:p>
                      <a:pPr algn="l"/>
                      <a:r>
                        <a:rPr lang="en-US" dirty="0">
                          <a:effectLst/>
                        </a:rPr>
                        <a:t>Perform a </a:t>
                      </a:r>
                      <a:r>
                        <a:rPr lang="en-US" i="1" dirty="0">
                          <a:effectLst/>
                        </a:rPr>
                        <a:t>persisted</a:t>
                      </a:r>
                      <a:r>
                        <a:rPr lang="en-US" dirty="0">
                          <a:effectLst/>
                        </a:rPr>
                        <a:t> XSS attack with &lt;iframe </a:t>
                      </a:r>
                      <a:r>
                        <a:rPr lang="en-US" dirty="0" err="1">
                          <a:effectLst/>
                        </a:rPr>
                        <a:t>src</a:t>
                      </a:r>
                      <a:r>
                        <a:rPr lang="en-US" dirty="0">
                          <a:effectLst/>
                        </a:rPr>
                        <a:t>="</a:t>
                      </a:r>
                      <a:r>
                        <a:rPr lang="en-US" dirty="0" err="1">
                          <a:effectLst/>
                        </a:rPr>
                        <a:t>javascript:alert</a:t>
                      </a:r>
                      <a:r>
                        <a:rPr lang="en-US" dirty="0">
                          <a:effectLst/>
                        </a:rPr>
                        <a:t>(</a:t>
                      </a:r>
                      <a:r>
                        <a:rPr lang="en-US" dirty="0" err="1">
                          <a:effectLst/>
                        </a:rPr>
                        <a:t>xss</a:t>
                      </a:r>
                      <a:r>
                        <a:rPr lang="en-US" dirty="0">
                          <a:effectLst/>
                        </a:rPr>
                        <a:t>)"&gt; through </a:t>
                      </a:r>
                      <a:r>
                        <a:rPr lang="en-US" dirty="0" smtClean="0">
                          <a:effectLst/>
                        </a:rPr>
                        <a:t>a </a:t>
                      </a:r>
                      <a:r>
                        <a:rPr lang="en-US" dirty="0">
                          <a:effectLst/>
                        </a:rPr>
                        <a:t>HTTP header.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029" name="Picture 5" descr="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457" y="73823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5" descr="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457" y="145457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5" descr="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457" y="217091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5" descr="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7057" y="217091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5" descr="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457" y="299399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5" descr="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7057" y="299399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5" descr="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6657" y="299399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5" descr="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457" y="401513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 descr="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7057" y="401513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 descr="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6657" y="401513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 descr="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457" y="503052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 descr="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7057" y="503052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 descr="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6657" y="503052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 descr="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457" y="576445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 descr="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7057" y="576445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 descr="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6657" y="576445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 descr="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6257" y="503052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 descr="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6257" y="5753241"/>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301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14192"/>
          </a:xfrm>
        </p:spPr>
        <p:txBody>
          <a:bodyPr/>
          <a:lstStyle/>
          <a:p>
            <a:r>
              <a:rPr lang="en-US" dirty="0" smtClean="0"/>
              <a:t>XSS example attack </a:t>
            </a:r>
            <a:r>
              <a:rPr lang="mr-IN" dirty="0" smtClean="0"/>
              <a:t>–</a:t>
            </a:r>
            <a:r>
              <a:rPr lang="en-US" dirty="0" smtClean="0"/>
              <a:t> session hijacking</a:t>
            </a:r>
            <a:endParaRPr lang="en-US" dirty="0"/>
          </a:p>
        </p:txBody>
      </p:sp>
      <p:sp>
        <p:nvSpPr>
          <p:cNvPr id="3" name="Content Placeholder 2"/>
          <p:cNvSpPr>
            <a:spLocks noGrp="1"/>
          </p:cNvSpPr>
          <p:nvPr>
            <p:ph idx="1"/>
          </p:nvPr>
        </p:nvSpPr>
        <p:spPr>
          <a:xfrm>
            <a:off x="0" y="814192"/>
            <a:ext cx="12192000" cy="6043807"/>
          </a:xfrm>
        </p:spPr>
        <p:txBody>
          <a:bodyPr/>
          <a:lstStyle/>
          <a:p>
            <a:r>
              <a:rPr lang="en-US" dirty="0" smtClean="0"/>
              <a:t>By getting a user’s session cookie, it is possible to convince the server that you are that user</a:t>
            </a:r>
          </a:p>
          <a:p>
            <a:r>
              <a:rPr lang="en-US" dirty="0"/>
              <a:t>JavaScript code running in the browser can access the session cookies (when they lack the flag </a:t>
            </a:r>
            <a:r>
              <a:rPr lang="en-US" i="1" dirty="0" err="1"/>
              <a:t>HTTPOnly</a:t>
            </a:r>
            <a:r>
              <a:rPr lang="en-US" dirty="0"/>
              <a:t>) by calling </a:t>
            </a:r>
            <a:r>
              <a:rPr lang="en-US" dirty="0" err="1" smtClean="0"/>
              <a:t>document.cookie</a:t>
            </a:r>
            <a:r>
              <a:rPr lang="en-US" dirty="0" smtClean="0"/>
              <a:t>:</a:t>
            </a:r>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060" y="2558093"/>
            <a:ext cx="10058400" cy="3797559"/>
          </a:xfrm>
          <a:prstGeom prst="rect">
            <a:avLst/>
          </a:prstGeom>
        </p:spPr>
      </p:pic>
    </p:spTree>
    <p:extLst>
      <p:ext uri="{BB962C8B-B14F-4D97-AF65-F5344CB8AC3E}">
        <p14:creationId xmlns:p14="http://schemas.microsoft.com/office/powerpoint/2010/main" val="2113237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7999"/>
          </a:xfrm>
        </p:spPr>
        <p:txBody>
          <a:bodyPr/>
          <a:lstStyle/>
          <a:p>
            <a:r>
              <a:rPr lang="en-US" dirty="0" smtClean="0"/>
              <a:t>In </a:t>
            </a:r>
            <a:r>
              <a:rPr lang="en-US" dirty="0"/>
              <a:t>order to steal the </a:t>
            </a:r>
            <a:r>
              <a:rPr lang="en-US" dirty="0" smtClean="0"/>
              <a:t>cookie, </a:t>
            </a:r>
            <a:r>
              <a:rPr lang="en-US" dirty="0"/>
              <a:t>we </a:t>
            </a:r>
            <a:r>
              <a:rPr lang="en-US" dirty="0" smtClean="0"/>
              <a:t>provide </a:t>
            </a:r>
            <a:r>
              <a:rPr lang="en-US" dirty="0"/>
              <a:t>a payload which will send the cookie value to the </a:t>
            </a:r>
            <a:r>
              <a:rPr lang="en-US" dirty="0" smtClean="0"/>
              <a:t>attacker-controlled website:</a:t>
            </a:r>
          </a:p>
          <a:p>
            <a:endParaRPr lang="en-US" dirty="0" smtClean="0"/>
          </a:p>
          <a:p>
            <a:endParaRPr lang="en-US" dirty="0" smtClean="0"/>
          </a:p>
          <a:p>
            <a:endParaRPr lang="en-US" dirty="0"/>
          </a:p>
          <a:p>
            <a:endParaRPr lang="en-US" dirty="0" smtClean="0"/>
          </a:p>
          <a:p>
            <a:r>
              <a:rPr lang="en-US" dirty="0" smtClean="0"/>
              <a:t>Listening on </a:t>
            </a:r>
            <a:r>
              <a:rPr lang="en-US" dirty="0"/>
              <a:t>i</a:t>
            </a:r>
            <a:r>
              <a:rPr lang="en-US" dirty="0" smtClean="0"/>
              <a:t>ncoming connections on the attack server: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562976"/>
            <a:ext cx="10058400" cy="270979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749" y="3428999"/>
            <a:ext cx="6286502" cy="3429001"/>
          </a:xfrm>
          <a:prstGeom prst="rect">
            <a:avLst/>
          </a:prstGeom>
        </p:spPr>
      </p:pic>
    </p:spTree>
    <p:extLst>
      <p:ext uri="{BB962C8B-B14F-4D97-AF65-F5344CB8AC3E}">
        <p14:creationId xmlns:p14="http://schemas.microsoft.com/office/powerpoint/2010/main" val="622898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7999"/>
          </a:xfrm>
        </p:spPr>
        <p:txBody>
          <a:bodyPr/>
          <a:lstStyle/>
          <a:p>
            <a:r>
              <a:rPr lang="en-US" dirty="0"/>
              <a:t>With the </a:t>
            </a:r>
            <a:r>
              <a:rPr lang="en-US" dirty="0" smtClean="0"/>
              <a:t>cookie </a:t>
            </a:r>
            <a:r>
              <a:rPr lang="en-US" dirty="0"/>
              <a:t>information, </a:t>
            </a:r>
            <a:r>
              <a:rPr lang="en-US" dirty="0" smtClean="0"/>
              <a:t>it is now possible to access </a:t>
            </a:r>
            <a:r>
              <a:rPr lang="en-US" dirty="0"/>
              <a:t>any internal page of the application and append the cookie value in the request, </a:t>
            </a:r>
            <a:r>
              <a:rPr lang="en-US" dirty="0" smtClean="0"/>
              <a:t>accessing that page </a:t>
            </a:r>
            <a:r>
              <a:rPr lang="en-US" dirty="0"/>
              <a:t>on behalf of the </a:t>
            </a:r>
            <a:r>
              <a:rPr lang="en-US" dirty="0" smtClean="0"/>
              <a:t>victim: the user’s session has been hijacked</a:t>
            </a:r>
          </a:p>
          <a:p>
            <a:endParaRPr lang="en-US" dirty="0" smtClean="0"/>
          </a:p>
          <a:p>
            <a:endParaRPr lang="en-US" dirty="0"/>
          </a:p>
          <a:p>
            <a:endParaRPr lang="en-US"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213" y="1418572"/>
            <a:ext cx="9127575" cy="4243191"/>
          </a:xfrm>
          <a:prstGeom prst="rect">
            <a:avLst/>
          </a:prstGeom>
        </p:spPr>
      </p:pic>
    </p:spTree>
    <p:extLst>
      <p:ext uri="{BB962C8B-B14F-4D97-AF65-F5344CB8AC3E}">
        <p14:creationId xmlns:p14="http://schemas.microsoft.com/office/powerpoint/2010/main" val="625171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8. </a:t>
            </a:r>
            <a:r>
              <a:rPr lang="en-US" dirty="0"/>
              <a:t>Insecure </a:t>
            </a:r>
            <a:r>
              <a:rPr lang="en-US" dirty="0" err="1"/>
              <a:t>Deserialisation</a:t>
            </a:r>
            <a:endParaRPr lang="en-US" dirty="0"/>
          </a:p>
        </p:txBody>
      </p:sp>
      <p:sp>
        <p:nvSpPr>
          <p:cNvPr id="3" name="Content Placeholder 2"/>
          <p:cNvSpPr>
            <a:spLocks noGrp="1"/>
          </p:cNvSpPr>
          <p:nvPr>
            <p:ph idx="1"/>
          </p:nvPr>
        </p:nvSpPr>
        <p:spPr>
          <a:xfrm>
            <a:off x="0" y="1199323"/>
            <a:ext cx="12087616" cy="5527153"/>
          </a:xfrm>
        </p:spPr>
        <p:txBody>
          <a:bodyPr>
            <a:normAutofit/>
          </a:bodyPr>
          <a:lstStyle/>
          <a:p>
            <a:r>
              <a:rPr lang="en-US" dirty="0"/>
              <a:t>Serialization refers to changing an object into a format that can be </a:t>
            </a:r>
            <a:r>
              <a:rPr lang="en-US" dirty="0" smtClean="0"/>
              <a:t>transmitted via an API </a:t>
            </a:r>
            <a:r>
              <a:rPr lang="en-US" dirty="0"/>
              <a:t>or persisted on disk. </a:t>
            </a:r>
            <a:endParaRPr lang="en-US" dirty="0" smtClean="0"/>
          </a:p>
          <a:p>
            <a:r>
              <a:rPr lang="en-US" dirty="0" smtClean="0"/>
              <a:t>Deserialization </a:t>
            </a:r>
            <a:r>
              <a:rPr lang="en-US" dirty="0"/>
              <a:t>is the reverse process – converting serialized data back into an object that can be used by the web </a:t>
            </a:r>
            <a:r>
              <a:rPr lang="en-US" dirty="0" smtClean="0"/>
              <a:t>application.</a:t>
            </a:r>
          </a:p>
          <a:p>
            <a:r>
              <a:rPr lang="en-US" dirty="0" smtClean="0"/>
              <a:t>Safe </a:t>
            </a:r>
            <a:r>
              <a:rPr lang="en-US" dirty="0"/>
              <a:t>deserialization of objects is normal practice in software development. The trouble however, starts when </a:t>
            </a:r>
            <a:r>
              <a:rPr lang="en-US" dirty="0" err="1" smtClean="0"/>
              <a:t>deserialising</a:t>
            </a:r>
            <a:r>
              <a:rPr lang="en-US" dirty="0" smtClean="0"/>
              <a:t> </a:t>
            </a:r>
            <a:r>
              <a:rPr lang="en-US" dirty="0"/>
              <a:t>untrusted user </a:t>
            </a:r>
            <a:r>
              <a:rPr lang="en-US" dirty="0" smtClean="0"/>
              <a:t>input: An </a:t>
            </a:r>
            <a:r>
              <a:rPr lang="en-US" dirty="0"/>
              <a:t>insecure deserialization vulnerability exists when an application doesn’t properly secure this process. </a:t>
            </a:r>
            <a:endParaRPr lang="en-US" dirty="0" smtClean="0"/>
          </a:p>
          <a:p>
            <a:r>
              <a:rPr lang="en-US" dirty="0"/>
              <a:t>Successful insecure </a:t>
            </a:r>
            <a:r>
              <a:rPr lang="en-US" dirty="0" err="1" smtClean="0"/>
              <a:t>deserialisation</a:t>
            </a:r>
            <a:r>
              <a:rPr lang="en-US" dirty="0" smtClean="0"/>
              <a:t> </a:t>
            </a:r>
            <a:r>
              <a:rPr lang="en-US" dirty="0"/>
              <a:t>attacks could allow an attacker to carry out denial-of-service </a:t>
            </a:r>
            <a:r>
              <a:rPr lang="en-US" dirty="0" smtClean="0"/>
              <a:t>attacks</a:t>
            </a:r>
            <a:r>
              <a:rPr lang="en-US" dirty="0"/>
              <a:t>, authentication bypasses and remote code execution attacks.</a:t>
            </a:r>
            <a:br>
              <a:rPr lang="en-US" dirty="0"/>
            </a:br>
            <a:endParaRPr lang="en-US" dirty="0" smtClean="0"/>
          </a:p>
          <a:p>
            <a:endParaRPr lang="en-US" dirty="0"/>
          </a:p>
        </p:txBody>
      </p:sp>
    </p:spTree>
    <p:extLst>
      <p:ext uri="{BB962C8B-B14F-4D97-AF65-F5344CB8AC3E}">
        <p14:creationId xmlns:p14="http://schemas.microsoft.com/office/powerpoint/2010/main" val="105864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260" y="122085"/>
            <a:ext cx="11924777" cy="6604392"/>
          </a:xfrm>
        </p:spPr>
        <p:txBody>
          <a:bodyPr/>
          <a:lstStyle/>
          <a:p>
            <a:pPr marL="0" indent="0">
              <a:buNone/>
            </a:pPr>
            <a:r>
              <a:rPr lang="en-US" dirty="0" smtClean="0"/>
              <a:t>Example: Equifax breach 2017</a:t>
            </a:r>
          </a:p>
          <a:p>
            <a:r>
              <a:rPr lang="en-US" dirty="0" smtClean="0"/>
              <a:t>A </a:t>
            </a:r>
            <a:r>
              <a:rPr lang="en-US" dirty="0"/>
              <a:t>vulnerability in Apache </a:t>
            </a:r>
            <a:r>
              <a:rPr lang="en-US" dirty="0" smtClean="0"/>
              <a:t>Struts allowed insecure </a:t>
            </a:r>
            <a:r>
              <a:rPr lang="en-US" dirty="0" err="1" smtClean="0"/>
              <a:t>deserialisation</a:t>
            </a:r>
            <a:r>
              <a:rPr lang="en-US" dirty="0" smtClean="0"/>
              <a:t> of injected malicious code.</a:t>
            </a:r>
          </a:p>
          <a:p>
            <a:r>
              <a:rPr lang="en-US" dirty="0" smtClean="0"/>
              <a:t>A patch had been released 2 months prior, but the application hadn’t been updated</a:t>
            </a:r>
          </a:p>
          <a:p>
            <a:r>
              <a:rPr lang="en-US" dirty="0"/>
              <a:t>143m people’s full names, Social Security numbers, birth dates, addresses, and, in some cases, driver license </a:t>
            </a:r>
            <a:r>
              <a:rPr lang="en-US" dirty="0" smtClean="0"/>
              <a:t>numbers were accessed.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8029" y="3074226"/>
            <a:ext cx="6435942" cy="4126626"/>
          </a:xfrm>
          <a:prstGeom prst="rect">
            <a:avLst/>
          </a:prstGeom>
        </p:spPr>
      </p:pic>
    </p:spTree>
    <p:extLst>
      <p:ext uri="{BB962C8B-B14F-4D97-AF65-F5344CB8AC3E}">
        <p14:creationId xmlns:p14="http://schemas.microsoft.com/office/powerpoint/2010/main" val="1015038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Why does Alan Tyler know </a:t>
            </a:r>
            <a:r>
              <a:rPr lang="en-US" smtClean="0"/>
              <a:t>about this?</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9339" y="1826604"/>
            <a:ext cx="3609582" cy="157197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808" y="4223099"/>
            <a:ext cx="4674644" cy="2337322"/>
          </a:xfrm>
          <a:prstGeom prst="rect">
            <a:avLst/>
          </a:prstGeom>
        </p:spPr>
      </p:pic>
      <p:sp>
        <p:nvSpPr>
          <p:cNvPr id="6" name="TextBox 5"/>
          <p:cNvSpPr txBox="1"/>
          <p:nvPr/>
        </p:nvSpPr>
        <p:spPr>
          <a:xfrm>
            <a:off x="5373665" y="2612590"/>
            <a:ext cx="4403065" cy="461665"/>
          </a:xfrm>
          <a:prstGeom prst="rect">
            <a:avLst/>
          </a:prstGeom>
          <a:noFill/>
        </p:spPr>
        <p:txBody>
          <a:bodyPr wrap="none" rtlCol="0">
            <a:spAutoFit/>
          </a:bodyPr>
          <a:lstStyle/>
          <a:p>
            <a:r>
              <a:rPr lang="en-US" sz="2400" dirty="0" smtClean="0"/>
              <a:t>Head of Application </a:t>
            </a:r>
            <a:r>
              <a:rPr lang="en-US" sz="2400" dirty="0"/>
              <a:t>D</a:t>
            </a:r>
            <a:r>
              <a:rPr lang="en-US" sz="2400" dirty="0" smtClean="0"/>
              <a:t>evelopment</a:t>
            </a:r>
            <a:endParaRPr lang="en-US" sz="2400" dirty="0"/>
          </a:p>
        </p:txBody>
      </p:sp>
      <p:sp>
        <p:nvSpPr>
          <p:cNvPr id="7" name="TextBox 6"/>
          <p:cNvSpPr txBox="1"/>
          <p:nvPr/>
        </p:nvSpPr>
        <p:spPr>
          <a:xfrm>
            <a:off x="5373665" y="5160927"/>
            <a:ext cx="5791585" cy="461665"/>
          </a:xfrm>
          <a:prstGeom prst="rect">
            <a:avLst/>
          </a:prstGeom>
          <a:noFill/>
        </p:spPr>
        <p:txBody>
          <a:bodyPr wrap="none" rtlCol="0">
            <a:spAutoFit/>
          </a:bodyPr>
          <a:lstStyle/>
          <a:p>
            <a:r>
              <a:rPr lang="en-US" sz="2400" dirty="0" smtClean="0"/>
              <a:t>Development Manager Oracle Commerce UK</a:t>
            </a:r>
            <a:endParaRPr lang="en-US" sz="2400" dirty="0"/>
          </a:p>
        </p:txBody>
      </p:sp>
    </p:spTree>
    <p:extLst>
      <p:ext uri="{BB962C8B-B14F-4D97-AF65-F5344CB8AC3E}">
        <p14:creationId xmlns:p14="http://schemas.microsoft.com/office/powerpoint/2010/main" val="186392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260" y="122085"/>
            <a:ext cx="11924777" cy="6604392"/>
          </a:xfrm>
        </p:spPr>
        <p:txBody>
          <a:bodyPr/>
          <a:lstStyle/>
          <a:p>
            <a:pPr marL="0" indent="0">
              <a:buNone/>
            </a:pPr>
            <a:r>
              <a:rPr lang="en-US" b="1" dirty="0"/>
              <a:t>How to discover Insecure Deserialization</a:t>
            </a:r>
          </a:p>
          <a:p>
            <a:pPr marL="0" indent="0">
              <a:buNone/>
            </a:pPr>
            <a:r>
              <a:rPr lang="en-US" dirty="0"/>
              <a:t>Look at all deserializations.</a:t>
            </a:r>
          </a:p>
          <a:p>
            <a:pPr marL="457200" lvl="1" indent="0">
              <a:buNone/>
            </a:pPr>
            <a:r>
              <a:rPr lang="en-US" dirty="0"/>
              <a:t>1. Is any of the data from there on handled as trusted internal data, or is it correctly handled as user input? That would, for example, mean proper </a:t>
            </a:r>
            <a:r>
              <a:rPr lang="en-US" dirty="0" err="1"/>
              <a:t>sanitisation</a:t>
            </a:r>
            <a:r>
              <a:rPr lang="en-US" dirty="0"/>
              <a:t> before the </a:t>
            </a:r>
            <a:r>
              <a:rPr lang="en-US" dirty="0" err="1" smtClean="0"/>
              <a:t>deserialised</a:t>
            </a:r>
            <a:r>
              <a:rPr lang="en-US" dirty="0" smtClean="0"/>
              <a:t> </a:t>
            </a:r>
            <a:r>
              <a:rPr lang="en-US" dirty="0"/>
              <a:t>data is used.</a:t>
            </a:r>
          </a:p>
          <a:p>
            <a:pPr marL="457200" lvl="1" indent="0">
              <a:buNone/>
            </a:pPr>
            <a:r>
              <a:rPr lang="en-US" dirty="0"/>
              <a:t>2. Is the data validated to actually be what is expected before being used? If a string is expected, make sure that a string and not an integer is received before the application continues</a:t>
            </a:r>
            <a:r>
              <a:rPr lang="en-US" dirty="0" smtClean="0"/>
              <a:t>.</a:t>
            </a:r>
          </a:p>
          <a:p>
            <a:pPr marL="457200" lvl="1" indent="0">
              <a:buNone/>
            </a:pPr>
            <a:endParaRPr lang="en-US" dirty="0"/>
          </a:p>
          <a:p>
            <a:pPr marL="0" indent="0">
              <a:buNone/>
            </a:pPr>
            <a:r>
              <a:rPr lang="en-US" dirty="0"/>
              <a:t>Read up on the functions used for deserialization. The documentation often has security warnings about common mistakes. In several frameworks, there are multiple functions that can be used for serialization/deserialization and depending on the context it is important to choose the right one.</a:t>
            </a:r>
          </a:p>
        </p:txBody>
      </p:sp>
    </p:spTree>
    <p:extLst>
      <p:ext uri="{BB962C8B-B14F-4D97-AF65-F5344CB8AC3E}">
        <p14:creationId xmlns:p14="http://schemas.microsoft.com/office/powerpoint/2010/main" val="1236626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1248373" cy="1325563"/>
          </a:xfrm>
        </p:spPr>
        <p:txBody>
          <a:bodyPr>
            <a:normAutofit/>
          </a:bodyPr>
          <a:lstStyle/>
          <a:p>
            <a:r>
              <a:rPr lang="en-US" dirty="0" smtClean="0"/>
              <a:t>9.</a:t>
            </a:r>
            <a:r>
              <a:rPr lang="en-US" dirty="0"/>
              <a:t> Using Components with Known </a:t>
            </a:r>
            <a:r>
              <a:rPr lang="en-US" dirty="0" smtClean="0"/>
              <a:t>Vulnerabilities</a:t>
            </a:r>
            <a:endParaRPr lang="en-US" dirty="0"/>
          </a:p>
        </p:txBody>
      </p:sp>
      <p:sp>
        <p:nvSpPr>
          <p:cNvPr id="3" name="Content Placeholder 2"/>
          <p:cNvSpPr>
            <a:spLocks noGrp="1"/>
          </p:cNvSpPr>
          <p:nvPr>
            <p:ph idx="1"/>
          </p:nvPr>
        </p:nvSpPr>
        <p:spPr>
          <a:xfrm>
            <a:off x="0" y="1199323"/>
            <a:ext cx="12087616" cy="5527153"/>
          </a:xfrm>
        </p:spPr>
        <p:txBody>
          <a:bodyPr>
            <a:normAutofit/>
          </a:bodyPr>
          <a:lstStyle/>
          <a:p>
            <a:r>
              <a:rPr lang="en-US" dirty="0"/>
              <a:t>More and more apps are using pre-existing components rather than being coded completely from scratch</a:t>
            </a:r>
            <a:r>
              <a:rPr lang="en-US" dirty="0" smtClean="0"/>
              <a:t>.</a:t>
            </a:r>
          </a:p>
          <a:p>
            <a:r>
              <a:rPr lang="en-US" dirty="0" smtClean="0"/>
              <a:t>As vulnerabilities are found, and published </a:t>
            </a:r>
            <a:r>
              <a:rPr lang="en-US" dirty="0"/>
              <a:t>to places such as </a:t>
            </a:r>
            <a:r>
              <a:rPr lang="en-US" dirty="0" smtClean="0"/>
              <a:t>the </a:t>
            </a:r>
            <a:r>
              <a:rPr lang="en-US" dirty="0"/>
              <a:t>Common Vulnerabilities and Exposure (CVE</a:t>
            </a:r>
            <a:r>
              <a:rPr lang="en-US" dirty="0" smtClean="0"/>
              <a:t>) list, it is important to establish and maintain a patch management schedule.</a:t>
            </a:r>
          </a:p>
          <a:p>
            <a:r>
              <a:rPr lang="en-US" dirty="0" smtClean="0"/>
              <a:t>Components should </a:t>
            </a:r>
            <a:r>
              <a:rPr lang="en-US" dirty="0"/>
              <a:t>be checked </a:t>
            </a:r>
            <a:r>
              <a:rPr lang="en-US" dirty="0" smtClean="0"/>
              <a:t>against the CVE list before use.</a:t>
            </a:r>
          </a:p>
          <a:p>
            <a:r>
              <a:rPr lang="en-US" dirty="0" smtClean="0"/>
              <a:t>Tools such as </a:t>
            </a:r>
            <a:r>
              <a:rPr lang="en-US" dirty="0" err="1" smtClean="0"/>
              <a:t>Snyk</a:t>
            </a:r>
            <a:r>
              <a:rPr lang="en-US" dirty="0" smtClean="0"/>
              <a:t> and </a:t>
            </a:r>
            <a:r>
              <a:rPr lang="en-US" dirty="0" err="1" smtClean="0"/>
              <a:t>SonarQube</a:t>
            </a:r>
            <a:r>
              <a:rPr lang="en-US" dirty="0" smtClean="0"/>
              <a:t> can assist with this.</a:t>
            </a:r>
          </a:p>
          <a:p>
            <a:r>
              <a:rPr lang="en-US" dirty="0"/>
              <a:t>2012 Reuters website hack was down to an unpatched version of </a:t>
            </a:r>
            <a:r>
              <a:rPr lang="en-US" dirty="0" err="1"/>
              <a:t>Wordpress</a:t>
            </a:r>
            <a:r>
              <a:rPr lang="en-US" dirty="0"/>
              <a:t>. </a:t>
            </a:r>
            <a:br>
              <a:rPr lang="en-US" dirty="0"/>
            </a:br>
            <a:endParaRPr lang="en-US" dirty="0" smtClean="0"/>
          </a:p>
          <a:p>
            <a:endParaRPr lang="en-US" dirty="0"/>
          </a:p>
        </p:txBody>
      </p:sp>
    </p:spTree>
    <p:extLst>
      <p:ext uri="{BB962C8B-B14F-4D97-AF65-F5344CB8AC3E}">
        <p14:creationId xmlns:p14="http://schemas.microsoft.com/office/powerpoint/2010/main" val="1052853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616" y="-128607"/>
            <a:ext cx="11526769" cy="7390787"/>
          </a:xfrm>
        </p:spPr>
      </p:pic>
    </p:spTree>
    <p:extLst>
      <p:ext uri="{BB962C8B-B14F-4D97-AF65-F5344CB8AC3E}">
        <p14:creationId xmlns:p14="http://schemas.microsoft.com/office/powerpoint/2010/main" val="1541466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1248373" cy="1325563"/>
          </a:xfrm>
        </p:spPr>
        <p:txBody>
          <a:bodyPr>
            <a:normAutofit/>
          </a:bodyPr>
          <a:lstStyle/>
          <a:p>
            <a:r>
              <a:rPr lang="en-US" dirty="0" smtClean="0"/>
              <a:t>10. </a:t>
            </a:r>
            <a:r>
              <a:rPr lang="en-US" dirty="0"/>
              <a:t>Insufficient Logging and Monitoring</a:t>
            </a:r>
          </a:p>
        </p:txBody>
      </p:sp>
      <p:sp>
        <p:nvSpPr>
          <p:cNvPr id="3" name="Content Placeholder 2"/>
          <p:cNvSpPr>
            <a:spLocks noGrp="1"/>
          </p:cNvSpPr>
          <p:nvPr>
            <p:ph idx="1"/>
          </p:nvPr>
        </p:nvSpPr>
        <p:spPr>
          <a:xfrm>
            <a:off x="0" y="1199323"/>
            <a:ext cx="12087616" cy="5527153"/>
          </a:xfrm>
        </p:spPr>
        <p:txBody>
          <a:bodyPr>
            <a:normAutofit fontScale="92500"/>
          </a:bodyPr>
          <a:lstStyle/>
          <a:p>
            <a:r>
              <a:rPr lang="en-US" dirty="0" smtClean="0"/>
              <a:t>Very hard to detect</a:t>
            </a:r>
          </a:p>
          <a:p>
            <a:r>
              <a:rPr lang="en-US" dirty="0" smtClean="0"/>
              <a:t>One </a:t>
            </a:r>
            <a:r>
              <a:rPr lang="en-US" dirty="0"/>
              <a:t>of the primary problems is that there are so many logs – almost all contemporary systems generate their own logs. Log management thus becomes a major problem. </a:t>
            </a:r>
            <a:endParaRPr lang="en-US" dirty="0" smtClean="0"/>
          </a:p>
          <a:p>
            <a:r>
              <a:rPr lang="en-US" dirty="0" smtClean="0"/>
              <a:t>By </a:t>
            </a:r>
            <a:r>
              <a:rPr lang="en-US" dirty="0"/>
              <a:t>the time that all the different logs are gathered together and preferably collated, the sheer size of the data set becomes too large to effectively monitor manually</a:t>
            </a:r>
            <a:r>
              <a:rPr lang="en-US" dirty="0" smtClean="0"/>
              <a:t>.</a:t>
            </a:r>
          </a:p>
          <a:p>
            <a:r>
              <a:rPr lang="en-US" dirty="0"/>
              <a:t>M</a:t>
            </a:r>
            <a:r>
              <a:rPr lang="en-US" dirty="0" smtClean="0"/>
              <a:t>isconfiguration of the automated alerts, or lack of response to an alert, can hide serious issues</a:t>
            </a:r>
          </a:p>
          <a:p>
            <a:r>
              <a:rPr lang="en-US" dirty="0"/>
              <a:t>The p</a:t>
            </a:r>
            <a:r>
              <a:rPr lang="en-US" dirty="0" smtClean="0"/>
              <a:t>roblem </a:t>
            </a:r>
            <a:r>
              <a:rPr lang="en-US" dirty="0"/>
              <a:t>is worsening with the rise of very sophisticated, sometimes state-sponsored attacks, that are specifically designed to be stealthy and not trigger alerts from installed logging and monitoring </a:t>
            </a:r>
            <a:r>
              <a:rPr lang="en-US" dirty="0" smtClean="0"/>
              <a:t>software, e.g. </a:t>
            </a:r>
            <a:r>
              <a:rPr lang="en-US" dirty="0" err="1" smtClean="0"/>
              <a:t>fileless</a:t>
            </a:r>
            <a:r>
              <a:rPr lang="en-US" dirty="0" smtClean="0"/>
              <a:t> </a:t>
            </a:r>
            <a:r>
              <a:rPr lang="en-US" dirty="0"/>
              <a:t>attacks</a:t>
            </a:r>
            <a:br>
              <a:rPr lang="en-US" dirty="0"/>
            </a:br>
            <a:r>
              <a:rPr lang="en-US" dirty="0"/>
              <a:t/>
            </a:r>
            <a:br>
              <a:rPr lang="en-US" dirty="0"/>
            </a:br>
            <a:r>
              <a:rPr lang="en-US" dirty="0"/>
              <a:t/>
            </a:r>
            <a:br>
              <a:rPr lang="en-US" dirty="0"/>
            </a:br>
            <a:endParaRPr lang="en-US" dirty="0" smtClean="0"/>
          </a:p>
          <a:p>
            <a:endParaRPr lang="en-US" dirty="0"/>
          </a:p>
        </p:txBody>
      </p:sp>
    </p:spTree>
    <p:extLst>
      <p:ext uri="{BB962C8B-B14F-4D97-AF65-F5344CB8AC3E}">
        <p14:creationId xmlns:p14="http://schemas.microsoft.com/office/powerpoint/2010/main" val="170505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23543"/>
            <a:ext cx="12087616" cy="5527153"/>
          </a:xfrm>
        </p:spPr>
        <p:txBody>
          <a:bodyPr>
            <a:normAutofit fontScale="92500" lnSpcReduction="20000"/>
          </a:bodyPr>
          <a:lstStyle/>
          <a:p>
            <a:r>
              <a:rPr lang="en-US" dirty="0"/>
              <a:t>Ensure all login, access control failures, and server-side input validation failures can be logged with sufficient user context to identify suspicious or malicious accounts, and held for sufficient time to allow delayed forensic analysis.</a:t>
            </a:r>
          </a:p>
          <a:p>
            <a:r>
              <a:rPr lang="en-US" dirty="0"/>
              <a:t>Ensure that logs are generated in a format that can be easily consumed by a </a:t>
            </a:r>
            <a:r>
              <a:rPr lang="en-US" dirty="0" err="1" smtClean="0"/>
              <a:t>centralised</a:t>
            </a:r>
            <a:r>
              <a:rPr lang="en-US" dirty="0" smtClean="0"/>
              <a:t> </a:t>
            </a:r>
            <a:r>
              <a:rPr lang="en-US" dirty="0"/>
              <a:t>log management </a:t>
            </a:r>
            <a:r>
              <a:rPr lang="en-US" dirty="0" smtClean="0"/>
              <a:t>solution.</a:t>
            </a:r>
          </a:p>
          <a:p>
            <a:r>
              <a:rPr lang="en-US" dirty="0" smtClean="0"/>
              <a:t>Use of log file analysis, e.g. ELK, can assist</a:t>
            </a:r>
            <a:endParaRPr lang="en-US" dirty="0"/>
          </a:p>
          <a:p>
            <a:r>
              <a:rPr lang="en-US" dirty="0"/>
              <a:t>Ensure high-value transactions have an audit trail with integrity controls to prevent tampering or deletion, such as append-only database tables or similar.</a:t>
            </a:r>
          </a:p>
          <a:p>
            <a:r>
              <a:rPr lang="en-US" dirty="0"/>
              <a:t>Establish effective monitoring and alerting such that suspicious activities are detected and responded to in a timely fashion.</a:t>
            </a:r>
          </a:p>
          <a:p>
            <a:r>
              <a:rPr lang="en-US" dirty="0"/>
              <a:t>Establish or adopt an incident response and recovery plan</a:t>
            </a:r>
            <a:r>
              <a:rPr lang="en-US" dirty="0" smtClean="0"/>
              <a:t>.</a:t>
            </a:r>
          </a:p>
          <a:p>
            <a:r>
              <a:rPr lang="en-US" dirty="0" smtClean="0"/>
              <a:t>Pen test everything</a:t>
            </a:r>
            <a:r>
              <a:rPr lang="en-US" dirty="0"/>
              <a:t/>
            </a:r>
            <a:br>
              <a:rPr lang="en-US" dirty="0"/>
            </a:br>
            <a:r>
              <a:rPr lang="en-US" dirty="0"/>
              <a:t/>
            </a:r>
            <a:br>
              <a:rPr lang="en-US" dirty="0"/>
            </a:br>
            <a:r>
              <a:rPr lang="en-US" dirty="0"/>
              <a:t/>
            </a:r>
            <a:br>
              <a:rPr lang="en-US" dirty="0"/>
            </a:br>
            <a:endParaRPr lang="en-US" dirty="0" smtClean="0"/>
          </a:p>
          <a:p>
            <a:endParaRPr lang="en-US" dirty="0"/>
          </a:p>
        </p:txBody>
      </p:sp>
    </p:spTree>
    <p:extLst>
      <p:ext uri="{BB962C8B-B14F-4D97-AF65-F5344CB8AC3E}">
        <p14:creationId xmlns:p14="http://schemas.microsoft.com/office/powerpoint/2010/main" val="408062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739" y="0"/>
            <a:ext cx="4460522" cy="3281835"/>
          </a:xfrm>
          <a:prstGeom prst="rect">
            <a:avLst/>
          </a:prstGeom>
        </p:spPr>
      </p:pic>
      <p:sp>
        <p:nvSpPr>
          <p:cNvPr id="5" name="TextBox 4"/>
          <p:cNvSpPr txBox="1"/>
          <p:nvPr/>
        </p:nvSpPr>
        <p:spPr>
          <a:xfrm>
            <a:off x="0" y="4246323"/>
            <a:ext cx="12192000" cy="2308324"/>
          </a:xfrm>
          <a:prstGeom prst="rect">
            <a:avLst/>
          </a:prstGeom>
          <a:noFill/>
        </p:spPr>
        <p:txBody>
          <a:bodyPr wrap="square" rtlCol="0">
            <a:spAutoFit/>
          </a:bodyPr>
          <a:lstStyle/>
          <a:p>
            <a:r>
              <a:rPr lang="en-US" sz="2400" dirty="0"/>
              <a:t>The </a:t>
            </a:r>
            <a:r>
              <a:rPr lang="en-US" sz="2400" dirty="0" smtClean="0"/>
              <a:t>SANS / CWE </a:t>
            </a:r>
            <a:r>
              <a:rPr lang="en-US" sz="2400" dirty="0"/>
              <a:t>Top 25 Most Dangerous Software Errors is a list of the most widespread and critical errors that can lead to serious vulnerabilities in software (please note: not all vulnerability types apply to all programming languages). The vulnerabilities include insecure interaction between components, risky resource management, and porous defenses</a:t>
            </a:r>
            <a:r>
              <a:rPr lang="en-US" sz="2400" dirty="0" smtClean="0"/>
              <a:t>.</a:t>
            </a:r>
          </a:p>
          <a:p>
            <a:r>
              <a:rPr lang="en-US" sz="2400" dirty="0"/>
              <a:t>Common Weakness </a:t>
            </a:r>
            <a:r>
              <a:rPr lang="en-US" sz="2400" dirty="0" smtClean="0"/>
              <a:t>Enumeration is a community-developed list of known </a:t>
            </a:r>
            <a:r>
              <a:rPr lang="en-US" sz="2400" dirty="0"/>
              <a:t>software vulnerabilities: https://</a:t>
            </a:r>
            <a:r>
              <a:rPr lang="en-US" sz="2400" dirty="0" err="1"/>
              <a:t>cwe.mitre.org</a:t>
            </a:r>
            <a:r>
              <a:rPr lang="en-US" sz="2400" dirty="0"/>
              <a:t>/</a:t>
            </a:r>
          </a:p>
        </p:txBody>
      </p:sp>
    </p:spTree>
    <p:extLst>
      <p:ext uri="{BB962C8B-B14F-4D97-AF65-F5344CB8AC3E}">
        <p14:creationId xmlns:p14="http://schemas.microsoft.com/office/powerpoint/2010/main" val="883595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569874689"/>
              </p:ext>
            </p:extLst>
          </p:nvPr>
        </p:nvGraphicFramePr>
        <p:xfrm>
          <a:off x="104774" y="185085"/>
          <a:ext cx="12087226" cy="6319520"/>
        </p:xfrm>
        <a:graphic>
          <a:graphicData uri="http://schemas.openxmlformats.org/drawingml/2006/table">
            <a:tbl>
              <a:tblPr firstRow="1" bandRow="1">
                <a:tableStyleId>{5C22544A-7EE6-4342-B048-85BDC9FD1C3A}</a:tableStyleId>
              </a:tblPr>
              <a:tblGrid>
                <a:gridCol w="6043613"/>
                <a:gridCol w="6043613"/>
              </a:tblGrid>
              <a:tr h="370840">
                <a:tc>
                  <a:txBody>
                    <a:bodyPr/>
                    <a:lstStyle/>
                    <a:p>
                      <a:r>
                        <a:rPr lang="en-US" dirty="0" smtClean="0"/>
                        <a:t>OWASP</a:t>
                      </a:r>
                      <a:endParaRPr lang="en-US" dirty="0"/>
                    </a:p>
                  </a:txBody>
                  <a:tcPr/>
                </a:tc>
                <a:tc>
                  <a:txBody>
                    <a:bodyPr/>
                    <a:lstStyle/>
                    <a:p>
                      <a:r>
                        <a:rPr lang="en-US" dirty="0" smtClean="0"/>
                        <a:t>SANS / Common Weakness Enumeration</a:t>
                      </a:r>
                      <a:endParaRPr lang="en-US" dirty="0"/>
                    </a:p>
                  </a:txBody>
                  <a:tcPr/>
                </a:tc>
              </a:tr>
              <a:tr h="370840">
                <a:tc>
                  <a:txBody>
                    <a:bodyPr/>
                    <a:lstStyle/>
                    <a:p>
                      <a:r>
                        <a:rPr lang="en-US" dirty="0" smtClean="0"/>
                        <a:t>A1: Injection</a:t>
                      </a:r>
                      <a:endParaRPr lang="en-US" dirty="0"/>
                    </a:p>
                  </a:txBody>
                  <a:tcPr/>
                </a:tc>
                <a:tc>
                  <a:txBody>
                    <a:bodyPr/>
                    <a:lstStyle/>
                    <a:p>
                      <a:r>
                        <a:rPr lang="en-US" dirty="0" smtClean="0"/>
                        <a:t>CWE-78: Improper Neutralization of Special Elements Used in an OS Command (‘OS Command Injection’)</a:t>
                      </a:r>
                    </a:p>
                    <a:p>
                      <a:r>
                        <a:rPr lang="en-US" dirty="0" smtClean="0"/>
                        <a:t>CWE-89: SQL Injection</a:t>
                      </a:r>
                    </a:p>
                    <a:p>
                      <a:r>
                        <a:rPr lang="en-US" dirty="0" smtClean="0"/>
                        <a:t>CWE-94: Code Injection</a:t>
                      </a:r>
                    </a:p>
                    <a:p>
                      <a:r>
                        <a:rPr lang="en-US" dirty="0" smtClean="0"/>
                        <a:t>CWE-434: Unrestricted Upload of File with Dangerous Type</a:t>
                      </a:r>
                    </a:p>
                    <a:p>
                      <a:r>
                        <a:rPr lang="en-US" dirty="0" smtClean="0"/>
                        <a:t>CWE-494: Download of Code Without Integrity Check</a:t>
                      </a:r>
                    </a:p>
                    <a:p>
                      <a:r>
                        <a:rPr lang="en-US" dirty="0" smtClean="0"/>
                        <a:t>CWE-829: Inclusion of Functionality from Untrusted Control Sphere</a:t>
                      </a:r>
                    </a:p>
                  </a:txBody>
                  <a:tcPr/>
                </a:tc>
              </a:tr>
              <a:tr h="370840">
                <a:tc>
                  <a:txBody>
                    <a:bodyPr/>
                    <a:lstStyle/>
                    <a:p>
                      <a:r>
                        <a:rPr lang="en-US" dirty="0" smtClean="0"/>
                        <a:t>A2: Broken authentication</a:t>
                      </a:r>
                      <a:endParaRPr lang="en-US" dirty="0"/>
                    </a:p>
                  </a:txBody>
                  <a:tcPr/>
                </a:tc>
                <a:tc>
                  <a:txBody>
                    <a:bodyPr/>
                    <a:lstStyle/>
                    <a:p>
                      <a:r>
                        <a:rPr lang="en-US" dirty="0" smtClean="0"/>
                        <a:t>CWE-306: Missing Authentication for Critical Function</a:t>
                      </a:r>
                    </a:p>
                    <a:p>
                      <a:r>
                        <a:rPr lang="en-US" dirty="0" smtClean="0"/>
                        <a:t>CWE-307: Improper Restriction of Excessive Authentication Attempts</a:t>
                      </a:r>
                    </a:p>
                    <a:p>
                      <a:r>
                        <a:rPr lang="en-US" dirty="0" smtClean="0"/>
                        <a:t>CWE-798: Use of Hard-coded Credentials</a:t>
                      </a:r>
                    </a:p>
                    <a:p>
                      <a:r>
                        <a:rPr lang="en-US" dirty="0" smtClean="0"/>
                        <a:t>CWE-807: Reliance on Untrusted Inputs in a Security Decision</a:t>
                      </a:r>
                    </a:p>
                    <a:p>
                      <a:r>
                        <a:rPr lang="en-US" dirty="0" smtClean="0"/>
                        <a:t>CWE-862: Missing </a:t>
                      </a:r>
                      <a:r>
                        <a:rPr lang="en-US" dirty="0" err="1" smtClean="0"/>
                        <a:t>Authorisation</a:t>
                      </a:r>
                      <a:endParaRPr lang="en-US" dirty="0" smtClean="0"/>
                    </a:p>
                    <a:p>
                      <a:r>
                        <a:rPr lang="en-US" dirty="0" smtClean="0"/>
                        <a:t>CWE-863: Incorrect </a:t>
                      </a:r>
                      <a:r>
                        <a:rPr lang="en-US" dirty="0" err="1" smtClean="0"/>
                        <a:t>Authorisation</a:t>
                      </a:r>
                      <a:endParaRPr lang="en-US" dirty="0" smtClean="0"/>
                    </a:p>
                  </a:txBody>
                  <a:tcPr/>
                </a:tc>
              </a:tr>
              <a:tr h="370840">
                <a:tc>
                  <a:txBody>
                    <a:bodyPr/>
                    <a:lstStyle/>
                    <a:p>
                      <a:r>
                        <a:rPr lang="en-US" dirty="0" smtClean="0"/>
                        <a:t>A3: Sensitive Data Exposure</a:t>
                      </a:r>
                      <a:endParaRPr lang="en-US" dirty="0"/>
                    </a:p>
                  </a:txBody>
                  <a:tcPr/>
                </a:tc>
                <a:tc>
                  <a:txBody>
                    <a:bodyPr/>
                    <a:lstStyle/>
                    <a:p>
                      <a:r>
                        <a:rPr lang="en-US" dirty="0" smtClean="0"/>
                        <a:t>CWE-311: Missing Encryption of Sensitive Data</a:t>
                      </a:r>
                    </a:p>
                    <a:p>
                      <a:r>
                        <a:rPr lang="en-US" dirty="0" smtClean="0"/>
                        <a:t>CWE-319: </a:t>
                      </a:r>
                      <a:r>
                        <a:rPr lang="en-US" dirty="0" err="1" smtClean="0"/>
                        <a:t>Cleartext</a:t>
                      </a:r>
                      <a:r>
                        <a:rPr lang="en-US" dirty="0" smtClean="0"/>
                        <a:t> Transmission of Sensitive Information</a:t>
                      </a:r>
                    </a:p>
                  </a:txBody>
                  <a:tcPr/>
                </a:tc>
              </a:tr>
              <a:tr h="370840">
                <a:tc>
                  <a:txBody>
                    <a:bodyPr/>
                    <a:lstStyle/>
                    <a:p>
                      <a:r>
                        <a:rPr lang="en-US" dirty="0" smtClean="0"/>
                        <a:t>A4: XML External Entities</a:t>
                      </a:r>
                      <a:endParaRPr lang="en-US" dirty="0"/>
                    </a:p>
                  </a:txBody>
                  <a:tcPr/>
                </a:tc>
                <a:tc>
                  <a:txBody>
                    <a:bodyPr/>
                    <a:lstStyle/>
                    <a:p>
                      <a:r>
                        <a:rPr lang="en-US" dirty="0" smtClean="0"/>
                        <a:t>None</a:t>
                      </a:r>
                      <a:endParaRPr lang="en-US" dirty="0"/>
                    </a:p>
                  </a:txBody>
                  <a:tcPr/>
                </a:tc>
              </a:tr>
              <a:tr h="370840">
                <a:tc>
                  <a:txBody>
                    <a:bodyPr/>
                    <a:lstStyle/>
                    <a:p>
                      <a:r>
                        <a:rPr lang="en-US" dirty="0" smtClean="0"/>
                        <a:t>A5: Broken Access Control</a:t>
                      </a:r>
                      <a:endParaRPr lang="en-US" dirty="0"/>
                    </a:p>
                  </a:txBody>
                  <a:tcPr/>
                </a:tc>
                <a:tc>
                  <a:txBody>
                    <a:bodyPr/>
                    <a:lstStyle/>
                    <a:p>
                      <a:r>
                        <a:rPr lang="en-US" dirty="0" smtClean="0"/>
                        <a:t>CWE-73: External Control of File Name or Path</a:t>
                      </a:r>
                    </a:p>
                    <a:p>
                      <a:r>
                        <a:rPr lang="en-US" dirty="0" smtClean="0"/>
                        <a:t>CWE-285: Improper </a:t>
                      </a:r>
                      <a:r>
                        <a:rPr lang="en-US" dirty="0" err="1" smtClean="0"/>
                        <a:t>Authorisation</a:t>
                      </a:r>
                      <a:endParaRPr lang="en-US" dirty="0" smtClean="0"/>
                    </a:p>
                  </a:txBody>
                  <a:tcPr/>
                </a:tc>
              </a:tr>
            </a:tbl>
          </a:graphicData>
        </a:graphic>
      </p:graphicFrame>
    </p:spTree>
    <p:extLst>
      <p:ext uri="{BB962C8B-B14F-4D97-AF65-F5344CB8AC3E}">
        <p14:creationId xmlns:p14="http://schemas.microsoft.com/office/powerpoint/2010/main" val="133346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1223717544"/>
              </p:ext>
            </p:extLst>
          </p:nvPr>
        </p:nvGraphicFramePr>
        <p:xfrm>
          <a:off x="104774" y="185085"/>
          <a:ext cx="12087226" cy="3855720"/>
        </p:xfrm>
        <a:graphic>
          <a:graphicData uri="http://schemas.openxmlformats.org/drawingml/2006/table">
            <a:tbl>
              <a:tblPr firstRow="1" bandRow="1">
                <a:tableStyleId>{5C22544A-7EE6-4342-B048-85BDC9FD1C3A}</a:tableStyleId>
              </a:tblPr>
              <a:tblGrid>
                <a:gridCol w="6043613"/>
                <a:gridCol w="6043613"/>
              </a:tblGrid>
              <a:tr h="370840">
                <a:tc>
                  <a:txBody>
                    <a:bodyPr/>
                    <a:lstStyle/>
                    <a:p>
                      <a:r>
                        <a:rPr lang="en-US" dirty="0" smtClean="0"/>
                        <a:t>OWASP</a:t>
                      </a:r>
                      <a:endParaRPr lang="en-US" dirty="0"/>
                    </a:p>
                  </a:txBody>
                  <a:tcPr/>
                </a:tc>
                <a:tc>
                  <a:txBody>
                    <a:bodyPr/>
                    <a:lstStyle/>
                    <a:p>
                      <a:r>
                        <a:rPr lang="en-US" dirty="0" smtClean="0"/>
                        <a:t>SANS / Common Weakness Enumeration</a:t>
                      </a:r>
                      <a:endParaRPr lang="en-US" dirty="0"/>
                    </a:p>
                  </a:txBody>
                  <a:tcPr/>
                </a:tc>
              </a:tr>
              <a:tr h="370840">
                <a:tc>
                  <a:txBody>
                    <a:bodyPr/>
                    <a:lstStyle/>
                    <a:p>
                      <a:r>
                        <a:rPr lang="en-US" dirty="0" smtClean="0"/>
                        <a:t>A6: Security Misconfiguration</a:t>
                      </a:r>
                      <a:endParaRPr lang="en-US" dirty="0"/>
                    </a:p>
                  </a:txBody>
                  <a:tcPr/>
                </a:tc>
                <a:tc>
                  <a:txBody>
                    <a:bodyPr/>
                    <a:lstStyle/>
                    <a:p>
                      <a:r>
                        <a:rPr lang="en-US" dirty="0" smtClean="0"/>
                        <a:t>CWE-250: Execution with Unnecessary Privileges</a:t>
                      </a:r>
                    </a:p>
                    <a:p>
                      <a:r>
                        <a:rPr lang="en-US" dirty="0" smtClean="0"/>
                        <a:t>CWE-676: Use of Potentially Dangerous Function</a:t>
                      </a:r>
                    </a:p>
                    <a:p>
                      <a:r>
                        <a:rPr lang="en-US" dirty="0" smtClean="0"/>
                        <a:t>CWE-732: Incorrect Permission Assignment for Critical Resource</a:t>
                      </a:r>
                    </a:p>
                  </a:txBody>
                  <a:tcPr/>
                </a:tc>
              </a:tr>
              <a:tr h="370840">
                <a:tc>
                  <a:txBody>
                    <a:bodyPr/>
                    <a:lstStyle/>
                    <a:p>
                      <a:r>
                        <a:rPr lang="en-US" dirty="0" smtClean="0"/>
                        <a:t>A7: Cross-Site Scripting (XSS)</a:t>
                      </a:r>
                      <a:endParaRPr lang="en-US" dirty="0"/>
                    </a:p>
                  </a:txBody>
                  <a:tcPr/>
                </a:tc>
                <a:tc>
                  <a:txBody>
                    <a:bodyPr/>
                    <a:lstStyle/>
                    <a:p>
                      <a:r>
                        <a:rPr lang="en-US" dirty="0" smtClean="0"/>
                        <a:t>CWE-79: Improper Neutralization of Input During Web Page Generation (‘Cross-Site Scripting’)</a:t>
                      </a:r>
                    </a:p>
                  </a:txBody>
                  <a:tcPr/>
                </a:tc>
              </a:tr>
              <a:tr h="370840">
                <a:tc>
                  <a:txBody>
                    <a:bodyPr/>
                    <a:lstStyle/>
                    <a:p>
                      <a:r>
                        <a:rPr lang="en-US" dirty="0" smtClean="0"/>
                        <a:t>A8: Insecure Deserialization</a:t>
                      </a:r>
                      <a:endParaRPr lang="en-US" dirty="0"/>
                    </a:p>
                  </a:txBody>
                  <a:tcPr/>
                </a:tc>
                <a:tc>
                  <a:txBody>
                    <a:bodyPr/>
                    <a:lstStyle/>
                    <a:p>
                      <a:r>
                        <a:rPr lang="en-US" dirty="0" smtClean="0"/>
                        <a:t>CWE-134: Use of Externally-Controlled Format String</a:t>
                      </a:r>
                    </a:p>
                  </a:txBody>
                  <a:tcPr/>
                </a:tc>
              </a:tr>
              <a:tr h="370840">
                <a:tc>
                  <a:txBody>
                    <a:bodyPr/>
                    <a:lstStyle/>
                    <a:p>
                      <a:r>
                        <a:rPr lang="en-US" dirty="0" smtClean="0"/>
                        <a:t>A9: Using Components with Known Vulnerabilities</a:t>
                      </a:r>
                      <a:endParaRPr lang="en-US" dirty="0"/>
                    </a:p>
                  </a:txBody>
                  <a:tcPr/>
                </a:tc>
                <a:tc>
                  <a:txBody>
                    <a:bodyPr/>
                    <a:lstStyle/>
                    <a:p>
                      <a:r>
                        <a:rPr lang="en-US" dirty="0" smtClean="0"/>
                        <a:t>CWE-190: Integer Overflow or Wraparound</a:t>
                      </a:r>
                    </a:p>
                    <a:p>
                      <a:r>
                        <a:rPr lang="en-US" dirty="0" smtClean="0"/>
                        <a:t>CWE-327: Use of a Broken or Risky Cryptographic Algorithm</a:t>
                      </a:r>
                    </a:p>
                    <a:p>
                      <a:r>
                        <a:rPr lang="en-US" dirty="0" smtClean="0"/>
                        <a:t>CWE-759: Use of a One-way Hash Without a Salt</a:t>
                      </a:r>
                      <a:endParaRPr lang="en-US" dirty="0"/>
                    </a:p>
                  </a:txBody>
                  <a:tcPr/>
                </a:tc>
              </a:tr>
              <a:tr h="370840">
                <a:tc>
                  <a:txBody>
                    <a:bodyPr/>
                    <a:lstStyle/>
                    <a:p>
                      <a:r>
                        <a:rPr lang="en-US" dirty="0" smtClean="0"/>
                        <a:t>A10: Insufficient Logging and Monitoring</a:t>
                      </a:r>
                      <a:endParaRPr lang="en-US" dirty="0"/>
                    </a:p>
                  </a:txBody>
                  <a:tcPr/>
                </a:tc>
                <a:tc>
                  <a:txBody>
                    <a:bodyPr/>
                    <a:lstStyle/>
                    <a:p>
                      <a:r>
                        <a:rPr lang="en-US" dirty="0" smtClean="0"/>
                        <a:t>None</a:t>
                      </a:r>
                    </a:p>
                  </a:txBody>
                  <a:tcPr/>
                </a:tc>
              </a:tr>
            </a:tbl>
          </a:graphicData>
        </a:graphic>
      </p:graphicFrame>
    </p:spTree>
    <p:extLst>
      <p:ext uri="{BB962C8B-B14F-4D97-AF65-F5344CB8AC3E}">
        <p14:creationId xmlns:p14="http://schemas.microsoft.com/office/powerpoint/2010/main" val="1392132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26510"/>
          </a:xfrm>
        </p:spPr>
        <p:txBody>
          <a:bodyPr/>
          <a:lstStyle/>
          <a:p>
            <a:r>
              <a:rPr lang="en-US" b="1"/>
              <a:t>A1: </a:t>
            </a:r>
            <a:r>
              <a:rPr lang="en-US" b="1" smtClean="0"/>
              <a:t>Injection</a:t>
            </a:r>
            <a:endParaRPr lang="en-US"/>
          </a:p>
        </p:txBody>
      </p:sp>
      <p:sp>
        <p:nvSpPr>
          <p:cNvPr id="3" name="Content Placeholder 2"/>
          <p:cNvSpPr>
            <a:spLocks noGrp="1"/>
          </p:cNvSpPr>
          <p:nvPr>
            <p:ph idx="1"/>
          </p:nvPr>
        </p:nvSpPr>
        <p:spPr>
          <a:xfrm>
            <a:off x="0" y="726510"/>
            <a:ext cx="12192000" cy="6131489"/>
          </a:xfrm>
        </p:spPr>
        <p:txBody>
          <a:bodyPr>
            <a:normAutofit fontScale="62500" lnSpcReduction="20000"/>
          </a:bodyPr>
          <a:lstStyle/>
          <a:p>
            <a:pPr marL="0" indent="0">
              <a:buNone/>
            </a:pPr>
            <a:r>
              <a:rPr lang="en-US" b="1" dirty="0"/>
              <a:t>CWE-78: Improper Neutralization of Special Elements Used in an OS Command (‘OS Command Injection’)</a:t>
            </a:r>
          </a:p>
          <a:p>
            <a:r>
              <a:rPr lang="en-US" dirty="0"/>
              <a:t>Applications are vulnerable to command injection if they use any form of outside input when running a command on the host system. Malicious input could cause the command to run in unexpected ways, potentially compromising the entire OS.</a:t>
            </a:r>
          </a:p>
          <a:p>
            <a:pPr marL="0" indent="0">
              <a:buNone/>
            </a:pPr>
            <a:r>
              <a:rPr lang="en-US" b="1" dirty="0"/>
              <a:t>CWE-89: SQL Injection</a:t>
            </a:r>
          </a:p>
          <a:p>
            <a:r>
              <a:rPr lang="en-US" dirty="0"/>
              <a:t>SQL injection occurs when an application uses outside input as part of a SQL query. An attacker can use this to run any number of SQL commands on the database, resulting in data retrieval or manipulation.</a:t>
            </a:r>
          </a:p>
          <a:p>
            <a:pPr marL="0" indent="0">
              <a:buNone/>
            </a:pPr>
            <a:r>
              <a:rPr lang="en-US" b="1" dirty="0"/>
              <a:t>CWE-94: Code Injection</a:t>
            </a:r>
          </a:p>
          <a:p>
            <a:r>
              <a:rPr lang="en-US" dirty="0"/>
              <a:t>Applications that execute user input as code are susceptible to code injection. An attacker can embed code as part of their input and the application will execute it.</a:t>
            </a:r>
          </a:p>
          <a:p>
            <a:pPr marL="0" indent="0">
              <a:buNone/>
            </a:pPr>
            <a:r>
              <a:rPr lang="en-US" b="1" dirty="0"/>
              <a:t>CWE-343: Unrestricted Upload of File with Dangerous Type</a:t>
            </a:r>
          </a:p>
          <a:p>
            <a:r>
              <a:rPr lang="en-US" dirty="0"/>
              <a:t>Certain file types can be interpreted by the server as executable files. For example, a PHP server that accepts and runs .</a:t>
            </a:r>
            <a:r>
              <a:rPr lang="en-US" dirty="0" err="1"/>
              <a:t>php</a:t>
            </a:r>
            <a:r>
              <a:rPr lang="en-US" dirty="0"/>
              <a:t> files is open to an attacker uploading and running arbitrary PHP code.</a:t>
            </a:r>
          </a:p>
          <a:p>
            <a:pPr marL="0" indent="0">
              <a:buNone/>
            </a:pPr>
            <a:r>
              <a:rPr lang="en-US" b="1" dirty="0"/>
              <a:t>CWE-494: Download of Code Without Integrity Check</a:t>
            </a:r>
          </a:p>
          <a:p>
            <a:r>
              <a:rPr lang="en-US" dirty="0"/>
              <a:t>Software that uses code from outside sources (such as a third-party library) without verifying its integrity is susceptible to code injection. For instance, if the server hosting the library suddenly starts delivering a different library instead, the application has no way of knowing that this change has occurred until the library has already been integrated.</a:t>
            </a:r>
          </a:p>
          <a:p>
            <a:pPr marL="0" indent="0">
              <a:buNone/>
            </a:pPr>
            <a:r>
              <a:rPr lang="en-US" b="1" dirty="0"/>
              <a:t>CWE-829: Inclusion of Functionality from Untrusted Control Sphere</a:t>
            </a:r>
          </a:p>
          <a:p>
            <a:r>
              <a:rPr lang="en-US" dirty="0"/>
              <a:t>Similar to CWE-494, this involves using code from outside sources. However, in this case, the code can’t be trusted to perform the actions it claims to perform. For instance, if your website uses a script from an untrusted website, your entire website is exposed to any malicious activity that the external script may perform</a:t>
            </a:r>
            <a:r>
              <a:rPr lang="en-US" dirty="0" smtClean="0"/>
              <a:t>.</a:t>
            </a:r>
            <a:endParaRPr lang="en-US" dirty="0"/>
          </a:p>
        </p:txBody>
      </p:sp>
    </p:spTree>
    <p:extLst>
      <p:ext uri="{BB962C8B-B14F-4D97-AF65-F5344CB8AC3E}">
        <p14:creationId xmlns:p14="http://schemas.microsoft.com/office/powerpoint/2010/main" val="11529591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26510"/>
          </a:xfrm>
        </p:spPr>
        <p:txBody>
          <a:bodyPr/>
          <a:lstStyle/>
          <a:p>
            <a:r>
              <a:rPr lang="en-US" b="1" dirty="0"/>
              <a:t>A2: Broken Authentication</a:t>
            </a:r>
          </a:p>
        </p:txBody>
      </p:sp>
      <p:sp>
        <p:nvSpPr>
          <p:cNvPr id="3" name="Content Placeholder 2"/>
          <p:cNvSpPr>
            <a:spLocks noGrp="1"/>
          </p:cNvSpPr>
          <p:nvPr>
            <p:ph idx="1"/>
          </p:nvPr>
        </p:nvSpPr>
        <p:spPr>
          <a:xfrm>
            <a:off x="0" y="726510"/>
            <a:ext cx="12192000" cy="6131489"/>
          </a:xfrm>
        </p:spPr>
        <p:txBody>
          <a:bodyPr>
            <a:normAutofit fontScale="62500" lnSpcReduction="20000"/>
          </a:bodyPr>
          <a:lstStyle/>
          <a:p>
            <a:pPr marL="0" indent="0">
              <a:buNone/>
            </a:pPr>
            <a:r>
              <a:rPr lang="en-US" b="1" dirty="0"/>
              <a:t>CWE-306: Missing Authentication for Critical Function</a:t>
            </a:r>
          </a:p>
          <a:p>
            <a:r>
              <a:rPr lang="en-US" dirty="0"/>
              <a:t>Commands that perform privileged actions or interact with sensitive data should always require authentication. If the software ignores the authentication step, attackers can run privileged actions without having to verify their identity.</a:t>
            </a:r>
          </a:p>
          <a:p>
            <a:pPr marL="0" indent="0">
              <a:buNone/>
            </a:pPr>
            <a:r>
              <a:rPr lang="en-US" b="1" dirty="0"/>
              <a:t>CWE-307: Improper Restriction of Excessive Authentication Attempts</a:t>
            </a:r>
          </a:p>
          <a:p>
            <a:r>
              <a:rPr lang="en-US" dirty="0"/>
              <a:t>If a user fails to authenticate multiple times in a short period, the application should prevent the user from retrying until a certain amount of time has passed. If not, an attacker can continuously try different credentials, resulting in a brute force attack.</a:t>
            </a:r>
          </a:p>
          <a:p>
            <a:pPr marL="0" indent="0">
              <a:buNone/>
            </a:pPr>
            <a:r>
              <a:rPr lang="en-US" b="1" dirty="0"/>
              <a:t>CWE-798: Use of Hard-coded Credentials</a:t>
            </a:r>
          </a:p>
          <a:p>
            <a:r>
              <a:rPr lang="en-US" dirty="0"/>
              <a:t>Hard-coded credentials are often used during testing or when authenticating the application with another service. An attacker who finds these credentials can use them to log in to the service, access sensitive data, or impersonate the application.</a:t>
            </a:r>
          </a:p>
          <a:p>
            <a:pPr marL="0" indent="0">
              <a:buNone/>
            </a:pPr>
            <a:r>
              <a:rPr lang="en-US" b="1" dirty="0"/>
              <a:t>CWE-807: Reliance on Untrusted Inputs in a Security Decision</a:t>
            </a:r>
          </a:p>
          <a:p>
            <a:r>
              <a:rPr lang="en-US" dirty="0"/>
              <a:t>Certain “hidden” fields (such as cookies, environment variables, and hidden form fields) can be modified to contain values other than those expected by the application. Attackers can change these fields to fool or bypass security steps such as authentication or session management.</a:t>
            </a:r>
          </a:p>
          <a:p>
            <a:pPr marL="0" indent="0">
              <a:buNone/>
            </a:pPr>
            <a:r>
              <a:rPr lang="en-US" b="1" dirty="0"/>
              <a:t>CWE-862: Missing Authorization</a:t>
            </a:r>
          </a:p>
          <a:p>
            <a:r>
              <a:rPr lang="en-US" dirty="0"/>
              <a:t>When performing any privileged action, the application should always perform an authorization check on the user that requested the action. Failing to do so can allow unprivileged users to access secure data or perform dangerous actions.</a:t>
            </a:r>
          </a:p>
          <a:p>
            <a:pPr marL="0" indent="0">
              <a:buNone/>
            </a:pPr>
            <a:r>
              <a:rPr lang="en-US" b="1" dirty="0"/>
              <a:t>CWE-863: Incorrect Authorization</a:t>
            </a:r>
          </a:p>
          <a:p>
            <a:r>
              <a:rPr lang="en-US" dirty="0"/>
              <a:t>Authorization checks that aren’t properly implemented can be tricked or bypass by attackers.</a:t>
            </a:r>
          </a:p>
        </p:txBody>
      </p:sp>
    </p:spTree>
    <p:extLst>
      <p:ext uri="{BB962C8B-B14F-4D97-AF65-F5344CB8AC3E}">
        <p14:creationId xmlns:p14="http://schemas.microsoft.com/office/powerpoint/2010/main" val="99783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4320" y="4105362"/>
            <a:ext cx="11800562" cy="4351338"/>
          </a:xfrm>
        </p:spPr>
        <p:txBody>
          <a:bodyPr/>
          <a:lstStyle/>
          <a:p>
            <a:r>
              <a:rPr lang="en-US" dirty="0" smtClean="0"/>
              <a:t>Both roles required PCI </a:t>
            </a:r>
            <a:r>
              <a:rPr lang="en-US" dirty="0"/>
              <a:t>DSS (Payment Card Industry Data Security </a:t>
            </a:r>
            <a:r>
              <a:rPr lang="en-US" dirty="0" smtClean="0"/>
              <a:t>Standard) compliance.</a:t>
            </a:r>
          </a:p>
          <a:p>
            <a:r>
              <a:rPr lang="en-US" dirty="0" smtClean="0"/>
              <a:t>Very strict set of rules and regulations that must be adhered to</a:t>
            </a:r>
          </a:p>
          <a:p>
            <a:r>
              <a:rPr lang="en-US" dirty="0"/>
              <a:t>Annual audit from a Qualified Security Assessor (QSA</a:t>
            </a:r>
            <a:r>
              <a:rPr lang="en-US" dirty="0" smtClean="0"/>
              <a:t>)</a:t>
            </a:r>
          </a:p>
          <a:p>
            <a:r>
              <a:rPr lang="en-US" dirty="0" smtClean="0"/>
              <a:t>All developers had to demonstrate knowledge of the OWASP top 10, and show in their code how each vulnerability was countered.</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14996"/>
            <a:ext cx="10058400" cy="3862425"/>
          </a:xfrm>
          <a:prstGeom prst="rect">
            <a:avLst/>
          </a:prstGeom>
        </p:spPr>
      </p:pic>
    </p:spTree>
    <p:extLst>
      <p:ext uri="{BB962C8B-B14F-4D97-AF65-F5344CB8AC3E}">
        <p14:creationId xmlns:p14="http://schemas.microsoft.com/office/powerpoint/2010/main" val="424686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26510"/>
          </a:xfrm>
        </p:spPr>
        <p:txBody>
          <a:bodyPr/>
          <a:lstStyle/>
          <a:p>
            <a:r>
              <a:rPr lang="en-US" b="1" dirty="0"/>
              <a:t>A3: Sensitive Data Exposure</a:t>
            </a:r>
          </a:p>
        </p:txBody>
      </p:sp>
      <p:sp>
        <p:nvSpPr>
          <p:cNvPr id="3" name="Content Placeholder 2"/>
          <p:cNvSpPr>
            <a:spLocks noGrp="1"/>
          </p:cNvSpPr>
          <p:nvPr>
            <p:ph idx="1"/>
          </p:nvPr>
        </p:nvSpPr>
        <p:spPr>
          <a:xfrm>
            <a:off x="0" y="726510"/>
            <a:ext cx="12192000" cy="6131489"/>
          </a:xfrm>
        </p:spPr>
        <p:txBody>
          <a:bodyPr>
            <a:normAutofit/>
          </a:bodyPr>
          <a:lstStyle/>
          <a:p>
            <a:pPr marL="0" indent="0">
              <a:buNone/>
            </a:pPr>
            <a:r>
              <a:rPr lang="en-US" b="1" dirty="0"/>
              <a:t>CWE-311: Missing Encryption of Sensitive Data</a:t>
            </a:r>
          </a:p>
          <a:p>
            <a:r>
              <a:rPr lang="en-US" dirty="0"/>
              <a:t>Sensitive data should be encrypted while in transit and while at rest. This way, anyone who accesses it won’t be able to see sensitive data without the decryption key.</a:t>
            </a:r>
          </a:p>
          <a:p>
            <a:pPr marL="0" indent="0">
              <a:buNone/>
            </a:pPr>
            <a:r>
              <a:rPr lang="en-US" b="1" dirty="0"/>
              <a:t>CWE-319: </a:t>
            </a:r>
            <a:r>
              <a:rPr lang="en-US" b="1" dirty="0" err="1"/>
              <a:t>Cleartext</a:t>
            </a:r>
            <a:r>
              <a:rPr lang="en-US" b="1" dirty="0"/>
              <a:t> Transmission of Sensitive Information</a:t>
            </a:r>
          </a:p>
          <a:p>
            <a:r>
              <a:rPr lang="en-US" dirty="0"/>
              <a:t>Expanding on CWE-311, data should also be encrypted while being sent over a communication channel such as a network. Data sent over a network can be read by a third-party, meaning any unencrypted data can be read by an attacker.</a:t>
            </a:r>
          </a:p>
          <a:p>
            <a:pPr marL="0" indent="0">
              <a:buNone/>
            </a:pPr>
            <a:endParaRPr lang="en-US" dirty="0"/>
          </a:p>
        </p:txBody>
      </p:sp>
    </p:spTree>
    <p:extLst>
      <p:ext uri="{BB962C8B-B14F-4D97-AF65-F5344CB8AC3E}">
        <p14:creationId xmlns:p14="http://schemas.microsoft.com/office/powerpoint/2010/main" val="1236886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26510"/>
          </a:xfrm>
        </p:spPr>
        <p:txBody>
          <a:bodyPr/>
          <a:lstStyle/>
          <a:p>
            <a:r>
              <a:rPr lang="en-US" b="1" dirty="0"/>
              <a:t>A5: Broken Access Control</a:t>
            </a:r>
          </a:p>
        </p:txBody>
      </p:sp>
      <p:sp>
        <p:nvSpPr>
          <p:cNvPr id="3" name="Content Placeholder 2"/>
          <p:cNvSpPr>
            <a:spLocks noGrp="1"/>
          </p:cNvSpPr>
          <p:nvPr>
            <p:ph idx="1"/>
          </p:nvPr>
        </p:nvSpPr>
        <p:spPr>
          <a:xfrm>
            <a:off x="0" y="726510"/>
            <a:ext cx="12192000" cy="6131489"/>
          </a:xfrm>
        </p:spPr>
        <p:txBody>
          <a:bodyPr>
            <a:normAutofit/>
          </a:bodyPr>
          <a:lstStyle/>
          <a:p>
            <a:pPr marL="0" indent="0">
              <a:buNone/>
            </a:pPr>
            <a:r>
              <a:rPr lang="en-US" b="1" dirty="0"/>
              <a:t>CWE-73: External Control of File Name or Path</a:t>
            </a:r>
          </a:p>
          <a:p>
            <a:r>
              <a:rPr lang="en-US" dirty="0"/>
              <a:t>User input should not be used to locate files on the server. Allowing user input to determine the path can result in the user accessing sensitive files.</a:t>
            </a:r>
          </a:p>
          <a:p>
            <a:pPr marL="0" indent="0">
              <a:buNone/>
            </a:pPr>
            <a:r>
              <a:rPr lang="en-US" b="1" dirty="0"/>
              <a:t>CWE-285: Improper Authorization</a:t>
            </a:r>
          </a:p>
          <a:p>
            <a:r>
              <a:rPr lang="en-US" dirty="0"/>
              <a:t>Similar to CWE-863, improper authorization allows users to run commands without confirming the user’s identity. This occurs when an attacker performs an action that should require an </a:t>
            </a:r>
            <a:r>
              <a:rPr lang="en-US" dirty="0" err="1" smtClean="0"/>
              <a:t>authorisation</a:t>
            </a:r>
            <a:r>
              <a:rPr lang="en-US" dirty="0" smtClean="0"/>
              <a:t> </a:t>
            </a:r>
            <a:r>
              <a:rPr lang="en-US" dirty="0"/>
              <a:t>check, but doesn’t.</a:t>
            </a:r>
          </a:p>
          <a:p>
            <a:pPr marL="0" indent="0">
              <a:buNone/>
            </a:pPr>
            <a:r>
              <a:rPr lang="en-US" dirty="0" smtClean="0"/>
              <a:t> </a:t>
            </a:r>
            <a:endParaRPr lang="en-US" dirty="0"/>
          </a:p>
        </p:txBody>
      </p:sp>
    </p:spTree>
    <p:extLst>
      <p:ext uri="{BB962C8B-B14F-4D97-AF65-F5344CB8AC3E}">
        <p14:creationId xmlns:p14="http://schemas.microsoft.com/office/powerpoint/2010/main" val="730956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26510"/>
          </a:xfrm>
        </p:spPr>
        <p:txBody>
          <a:bodyPr/>
          <a:lstStyle/>
          <a:p>
            <a:r>
              <a:rPr lang="en-US" b="1" dirty="0"/>
              <a:t>A6: Security Misconfiguration</a:t>
            </a:r>
          </a:p>
        </p:txBody>
      </p:sp>
      <p:sp>
        <p:nvSpPr>
          <p:cNvPr id="3" name="Content Placeholder 2"/>
          <p:cNvSpPr>
            <a:spLocks noGrp="1"/>
          </p:cNvSpPr>
          <p:nvPr>
            <p:ph idx="1"/>
          </p:nvPr>
        </p:nvSpPr>
        <p:spPr>
          <a:xfrm>
            <a:off x="0" y="726510"/>
            <a:ext cx="12192000" cy="6131489"/>
          </a:xfrm>
        </p:spPr>
        <p:txBody>
          <a:bodyPr>
            <a:normAutofit/>
          </a:bodyPr>
          <a:lstStyle/>
          <a:p>
            <a:pPr marL="0" indent="0">
              <a:buNone/>
            </a:pPr>
            <a:r>
              <a:rPr lang="en-US" b="1" dirty="0"/>
              <a:t>CWE-250: Execution with Unnecessary Privileges</a:t>
            </a:r>
          </a:p>
          <a:p>
            <a:r>
              <a:rPr lang="en-US" dirty="0"/>
              <a:t>Applications should perform operations with the minimum necessary permissions. For example, writing to a file as an administrator instead of a normal user makes it possible to overwrite critical application and system files.</a:t>
            </a:r>
          </a:p>
          <a:p>
            <a:pPr marL="0" indent="0">
              <a:buNone/>
            </a:pPr>
            <a:r>
              <a:rPr lang="en-US" b="1" dirty="0"/>
              <a:t>CWE-676: Use of Potentially Dangerous Function</a:t>
            </a:r>
          </a:p>
          <a:p>
            <a:r>
              <a:rPr lang="en-US" dirty="0"/>
              <a:t>Some functions can have negative effects when used incorrectly, allowing attackers to access system resources or cause errors.</a:t>
            </a:r>
          </a:p>
          <a:p>
            <a:pPr marL="0" indent="0">
              <a:buNone/>
            </a:pPr>
            <a:r>
              <a:rPr lang="en-US" b="1" dirty="0"/>
              <a:t>CWE-732: Incorrect Permission Assignment for Critical Resource</a:t>
            </a:r>
          </a:p>
          <a:p>
            <a:r>
              <a:rPr lang="en-US" dirty="0"/>
              <a:t>Operations that create and manage resources (such as files) must assign the correct permissions to those resources. Failing to do so could allow unintentional access by other users.</a:t>
            </a:r>
          </a:p>
          <a:p>
            <a:pPr marL="0" indent="0">
              <a:buNone/>
            </a:pPr>
            <a:endParaRPr lang="en-US" dirty="0"/>
          </a:p>
        </p:txBody>
      </p:sp>
    </p:spTree>
    <p:extLst>
      <p:ext uri="{BB962C8B-B14F-4D97-AF65-F5344CB8AC3E}">
        <p14:creationId xmlns:p14="http://schemas.microsoft.com/office/powerpoint/2010/main" val="464796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26510"/>
          </a:xfrm>
        </p:spPr>
        <p:txBody>
          <a:bodyPr/>
          <a:lstStyle/>
          <a:p>
            <a:r>
              <a:rPr lang="en-US" b="1" dirty="0"/>
              <a:t>A7: Cross-Site Scripting (XSS)</a:t>
            </a:r>
          </a:p>
        </p:txBody>
      </p:sp>
      <p:sp>
        <p:nvSpPr>
          <p:cNvPr id="3" name="Content Placeholder 2"/>
          <p:cNvSpPr>
            <a:spLocks noGrp="1"/>
          </p:cNvSpPr>
          <p:nvPr>
            <p:ph idx="1"/>
          </p:nvPr>
        </p:nvSpPr>
        <p:spPr>
          <a:xfrm>
            <a:off x="0" y="726510"/>
            <a:ext cx="12192000" cy="6131489"/>
          </a:xfrm>
        </p:spPr>
        <p:txBody>
          <a:bodyPr>
            <a:normAutofit/>
          </a:bodyPr>
          <a:lstStyle/>
          <a:p>
            <a:pPr marL="0" indent="0">
              <a:buNone/>
            </a:pPr>
            <a:r>
              <a:rPr lang="en-US" b="1" dirty="0"/>
              <a:t>CWE-79: Improper Neutralization of Input During Web Page Generation (‘Cross-Site Scripting’)</a:t>
            </a:r>
          </a:p>
          <a:p>
            <a:r>
              <a:rPr lang="en-US" dirty="0"/>
              <a:t>Cross-site scripting (XSS) occurs when an attacker submits input that the application then renders as output. If the input contains code (such as JavaScript), that code will be executed in the browser that the page renders in.</a:t>
            </a:r>
          </a:p>
          <a:p>
            <a:pPr marL="0" indent="0">
              <a:buNone/>
            </a:pPr>
            <a:endParaRPr lang="en-US" dirty="0"/>
          </a:p>
        </p:txBody>
      </p:sp>
    </p:spTree>
    <p:extLst>
      <p:ext uri="{BB962C8B-B14F-4D97-AF65-F5344CB8AC3E}">
        <p14:creationId xmlns:p14="http://schemas.microsoft.com/office/powerpoint/2010/main" val="142427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26510"/>
          </a:xfrm>
        </p:spPr>
        <p:txBody>
          <a:bodyPr/>
          <a:lstStyle/>
          <a:p>
            <a:r>
              <a:rPr lang="en-US" b="1" dirty="0"/>
              <a:t>A8: Insecure Deserialization</a:t>
            </a:r>
          </a:p>
        </p:txBody>
      </p:sp>
      <p:sp>
        <p:nvSpPr>
          <p:cNvPr id="3" name="Content Placeholder 2"/>
          <p:cNvSpPr>
            <a:spLocks noGrp="1"/>
          </p:cNvSpPr>
          <p:nvPr>
            <p:ph idx="1"/>
          </p:nvPr>
        </p:nvSpPr>
        <p:spPr>
          <a:xfrm>
            <a:off x="0" y="726510"/>
            <a:ext cx="12192000" cy="6131489"/>
          </a:xfrm>
        </p:spPr>
        <p:txBody>
          <a:bodyPr>
            <a:normAutofit/>
          </a:bodyPr>
          <a:lstStyle/>
          <a:p>
            <a:pPr marL="0" indent="0">
              <a:buNone/>
            </a:pPr>
            <a:r>
              <a:rPr lang="en-US" b="1" dirty="0"/>
              <a:t>CWE-134: Use of Externally-Controlled Format String</a:t>
            </a:r>
          </a:p>
          <a:p>
            <a:r>
              <a:rPr lang="en-US" dirty="0"/>
              <a:t>Externally-controlled format strings can allow attackers to cause runtime errors or even write to the stack. Programs should only use static format </a:t>
            </a:r>
            <a:r>
              <a:rPr lang="en-US" dirty="0" smtClean="0"/>
              <a:t>strings from external sources.</a:t>
            </a:r>
            <a:endParaRPr lang="en-US" dirty="0"/>
          </a:p>
          <a:p>
            <a:pPr marL="0" indent="0">
              <a:buNone/>
            </a:pPr>
            <a:endParaRPr lang="en-US" dirty="0"/>
          </a:p>
        </p:txBody>
      </p:sp>
    </p:spTree>
    <p:extLst>
      <p:ext uri="{BB962C8B-B14F-4D97-AF65-F5344CB8AC3E}">
        <p14:creationId xmlns:p14="http://schemas.microsoft.com/office/powerpoint/2010/main" val="2024781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26510"/>
          </a:xfrm>
        </p:spPr>
        <p:txBody>
          <a:bodyPr>
            <a:normAutofit fontScale="90000"/>
          </a:bodyPr>
          <a:lstStyle/>
          <a:p>
            <a:r>
              <a:rPr lang="en-US" b="1" dirty="0"/>
              <a:t>A9: Using Components with Known Vulnerabilities</a:t>
            </a:r>
          </a:p>
        </p:txBody>
      </p:sp>
      <p:sp>
        <p:nvSpPr>
          <p:cNvPr id="3" name="Content Placeholder 2"/>
          <p:cNvSpPr>
            <a:spLocks noGrp="1"/>
          </p:cNvSpPr>
          <p:nvPr>
            <p:ph idx="1"/>
          </p:nvPr>
        </p:nvSpPr>
        <p:spPr>
          <a:xfrm>
            <a:off x="0" y="726510"/>
            <a:ext cx="12192000" cy="6131489"/>
          </a:xfrm>
        </p:spPr>
        <p:txBody>
          <a:bodyPr>
            <a:normAutofit/>
          </a:bodyPr>
          <a:lstStyle/>
          <a:p>
            <a:pPr marL="0" indent="0">
              <a:buNone/>
            </a:pPr>
            <a:r>
              <a:rPr lang="en-US" b="1" dirty="0"/>
              <a:t>CWE-190: Integer Overflow or Wraparound</a:t>
            </a:r>
          </a:p>
          <a:p>
            <a:r>
              <a:rPr lang="en-US" dirty="0"/>
              <a:t>An integer overflow occurs when the value of a variable is too large for its type, causing it to “wrap around” to the type’s lower limit. This can have unexpected consequences in several operations including basic arithmetic, control looping, and memory operations.</a:t>
            </a:r>
          </a:p>
          <a:p>
            <a:pPr marL="0" indent="0">
              <a:buNone/>
            </a:pPr>
            <a:r>
              <a:rPr lang="en-US" b="1" dirty="0"/>
              <a:t>CWE-327: Use of a Broken or Risky Cryptographic Algorithm</a:t>
            </a:r>
          </a:p>
          <a:p>
            <a:r>
              <a:rPr lang="en-US" dirty="0"/>
              <a:t>Cryptographic algorithms that are known to be insecure have several possible attack vectors. Using an insecure algorithm opens your application to these attacks, whereas more secure algorithms are less likely to be vulnerable.</a:t>
            </a:r>
          </a:p>
          <a:p>
            <a:pPr marL="0" indent="0">
              <a:buNone/>
            </a:pPr>
            <a:r>
              <a:rPr lang="en-US" b="1" dirty="0"/>
              <a:t>CWE-759: Use of a One-way Hash Without a Salt</a:t>
            </a:r>
          </a:p>
          <a:p>
            <a:r>
              <a:rPr lang="en-US" dirty="0"/>
              <a:t>A salt is a random string used to improve security when hashing data such as a password. Without a salt, hashes can be reverse engineered more easily using brute force or rainbow tables.</a:t>
            </a:r>
          </a:p>
          <a:p>
            <a:pPr marL="0" indent="0">
              <a:buNone/>
            </a:pPr>
            <a:endParaRPr lang="en-US" dirty="0"/>
          </a:p>
        </p:txBody>
      </p:sp>
    </p:spTree>
    <p:extLst>
      <p:ext uri="{BB962C8B-B14F-4D97-AF65-F5344CB8AC3E}">
        <p14:creationId xmlns:p14="http://schemas.microsoft.com/office/powerpoint/2010/main" val="966239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US" dirty="0" smtClean="0"/>
              <a:t>This is the current top 10:</a:t>
            </a:r>
          </a:p>
          <a:p>
            <a:pPr marL="514350" indent="-514350">
              <a:buFont typeface="+mj-lt"/>
              <a:buAutoNum type="arabicPeriod"/>
            </a:pPr>
            <a:endParaRPr lang="en-US" dirty="0"/>
          </a:p>
          <a:p>
            <a:pPr marL="514350" indent="-514350">
              <a:buFont typeface="+mj-lt"/>
              <a:buAutoNum type="arabicPeriod"/>
            </a:pPr>
            <a:r>
              <a:rPr lang="en-US" smtClean="0"/>
              <a:t>Injection</a:t>
            </a:r>
            <a:endParaRPr lang="en-US" dirty="0" smtClean="0"/>
          </a:p>
          <a:p>
            <a:pPr marL="514350" indent="-514350">
              <a:buFont typeface="+mj-lt"/>
              <a:buAutoNum type="arabicPeriod"/>
            </a:pPr>
            <a:r>
              <a:rPr lang="en-US" dirty="0" smtClean="0"/>
              <a:t>Broken Authentication</a:t>
            </a:r>
          </a:p>
          <a:p>
            <a:pPr marL="514350" indent="-514350">
              <a:buFont typeface="+mj-lt"/>
              <a:buAutoNum type="arabicPeriod"/>
            </a:pPr>
            <a:r>
              <a:rPr lang="en-US" dirty="0" smtClean="0"/>
              <a:t>Sensitive Data Exposure</a:t>
            </a:r>
          </a:p>
          <a:p>
            <a:pPr marL="514350" indent="-514350">
              <a:buFont typeface="+mj-lt"/>
              <a:buAutoNum type="arabicPeriod"/>
            </a:pPr>
            <a:r>
              <a:rPr lang="en-US" dirty="0" smtClean="0"/>
              <a:t>XML External Entities</a:t>
            </a:r>
          </a:p>
          <a:p>
            <a:pPr marL="514350" indent="-514350">
              <a:buFont typeface="+mj-lt"/>
              <a:buAutoNum type="arabicPeriod"/>
            </a:pPr>
            <a:r>
              <a:rPr lang="en-US" dirty="0" smtClean="0"/>
              <a:t>Broken Access Control</a:t>
            </a:r>
          </a:p>
          <a:p>
            <a:pPr marL="514350" indent="-514350">
              <a:buFont typeface="+mj-lt"/>
              <a:buAutoNum type="arabicPeriod"/>
            </a:pPr>
            <a:r>
              <a:rPr lang="en-US" dirty="0" smtClean="0"/>
              <a:t>Security Misconfiguration</a:t>
            </a:r>
          </a:p>
          <a:p>
            <a:pPr marL="514350" indent="-514350">
              <a:buFont typeface="+mj-lt"/>
              <a:buAutoNum type="arabicPeriod"/>
            </a:pPr>
            <a:r>
              <a:rPr lang="en-US" dirty="0" smtClean="0"/>
              <a:t>Cross-Site Scripting</a:t>
            </a:r>
          </a:p>
          <a:p>
            <a:pPr marL="514350" indent="-514350">
              <a:buFont typeface="+mj-lt"/>
              <a:buAutoNum type="arabicPeriod"/>
            </a:pPr>
            <a:r>
              <a:rPr lang="en-US" dirty="0" smtClean="0"/>
              <a:t>Insecure </a:t>
            </a:r>
            <a:r>
              <a:rPr lang="en-US" dirty="0" err="1" smtClean="0"/>
              <a:t>Deserialisation</a:t>
            </a:r>
            <a:endParaRPr lang="en-US" dirty="0" smtClean="0"/>
          </a:p>
          <a:p>
            <a:pPr marL="514350" indent="-514350">
              <a:buFont typeface="+mj-lt"/>
              <a:buAutoNum type="arabicPeriod"/>
            </a:pPr>
            <a:r>
              <a:rPr lang="en-US" dirty="0" smtClean="0"/>
              <a:t>Using Components with Known Vulnerabilities</a:t>
            </a:r>
          </a:p>
          <a:p>
            <a:pPr marL="514350" indent="-514350">
              <a:buFont typeface="+mj-lt"/>
              <a:buAutoNum type="arabicPeriod"/>
            </a:pPr>
            <a:r>
              <a:rPr lang="en-US" dirty="0" smtClean="0"/>
              <a:t>Insufficient Logging and Monitoring</a:t>
            </a:r>
          </a:p>
          <a:p>
            <a:endParaRPr lang="en-US" dirty="0"/>
          </a:p>
          <a:p>
            <a:endParaRPr lang="en-US" dirty="0"/>
          </a:p>
        </p:txBody>
      </p:sp>
    </p:spTree>
    <p:extLst>
      <p:ext uri="{BB962C8B-B14F-4D97-AF65-F5344CB8AC3E}">
        <p14:creationId xmlns:p14="http://schemas.microsoft.com/office/powerpoint/2010/main" val="11449663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199" y="191911"/>
            <a:ext cx="4122107" cy="769441"/>
          </a:xfrm>
          <a:prstGeom prst="rect">
            <a:avLst/>
          </a:prstGeom>
          <a:noFill/>
        </p:spPr>
        <p:txBody>
          <a:bodyPr wrap="square" rtlCol="0">
            <a:spAutoFit/>
          </a:bodyPr>
          <a:lstStyle/>
          <a:p>
            <a:r>
              <a:rPr lang="en-US" sz="4400" dirty="0" smtClean="0"/>
              <a:t>1. SQL Injection</a:t>
            </a:r>
            <a:endParaRPr lang="en-US" dirty="0"/>
          </a:p>
        </p:txBody>
      </p:sp>
      <p:pic>
        <p:nvPicPr>
          <p:cNvPr id="1026" name="Picture 2" descr="QL Injection Explained Simp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778" y="1433689"/>
            <a:ext cx="7896225"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5104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5260" y="100208"/>
            <a:ext cx="11962356" cy="6740307"/>
          </a:xfrm>
          <a:prstGeom prst="rect">
            <a:avLst/>
          </a:prstGeom>
        </p:spPr>
        <p:txBody>
          <a:bodyPr wrap="square">
            <a:spAutoFit/>
          </a:bodyPr>
          <a:lstStyle/>
          <a:p>
            <a:r>
              <a:rPr lang="en-US" dirty="0"/>
              <a:t>Imagine a developer needs to show the account numbers and balances for the current user’s id as provided in a URL. They might write (in Java</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endParaRPr lang="en-US" dirty="0" smtClean="0"/>
          </a:p>
          <a:p>
            <a:r>
              <a:rPr lang="en-US" dirty="0" smtClean="0"/>
              <a:t>Under </a:t>
            </a:r>
            <a:r>
              <a:rPr lang="en-US" dirty="0"/>
              <a:t>normal operation, the user with ID 984 might be logged in, and visit the URL:</a:t>
            </a:r>
            <a:br>
              <a:rPr lang="en-US" dirty="0"/>
            </a:br>
            <a:r>
              <a:rPr lang="en-US" dirty="0"/>
              <a:t/>
            </a:r>
            <a:br>
              <a:rPr lang="en-US" dirty="0"/>
            </a:br>
            <a:r>
              <a:rPr lang="en-US" dirty="0">
                <a:hlinkClick r:id="rId2"/>
              </a:rPr>
              <a:t>https</a:t>
            </a:r>
            <a:r>
              <a:rPr lang="en-US" i="1" dirty="0">
                <a:hlinkClick r:id="rId2"/>
              </a:rPr>
              <a:t>:</a:t>
            </a:r>
            <a:r>
              <a:rPr lang="en-US" dirty="0">
                <a:hlinkClick r:id="rId2"/>
              </a:rPr>
              <a:t>//</a:t>
            </a:r>
            <a:r>
              <a:rPr lang="en-US" dirty="0" smtClean="0">
                <a:hlinkClick r:id="rId2"/>
              </a:rPr>
              <a:t>bankingwebsite/show_balances?user_id=</a:t>
            </a:r>
            <a:r>
              <a:rPr lang="en-US" dirty="0" smtClean="0">
                <a:solidFill>
                  <a:srgbClr val="008000"/>
                </a:solidFill>
                <a:hlinkClick r:id="rId2"/>
              </a:rPr>
              <a:t>984</a:t>
            </a:r>
            <a:endParaRPr lang="en-US" dirty="0" smtClean="0">
              <a:solidFill>
                <a:srgbClr val="008000"/>
              </a:solidFill>
            </a:endParaRPr>
          </a:p>
          <a:p>
            <a:endParaRPr lang="en-US" dirty="0">
              <a:solidFill>
                <a:srgbClr val="008000"/>
              </a:solidFill>
            </a:endParaRP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138" y="524701"/>
            <a:ext cx="10134600" cy="5362531"/>
          </a:xfrm>
          <a:prstGeom prst="rect">
            <a:avLst/>
          </a:prstGeom>
        </p:spPr>
      </p:pic>
    </p:spTree>
    <p:extLst>
      <p:ext uri="{BB962C8B-B14F-4D97-AF65-F5344CB8AC3E}">
        <p14:creationId xmlns:p14="http://schemas.microsoft.com/office/powerpoint/2010/main" val="15715917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5260" y="100208"/>
            <a:ext cx="11962356" cy="6186309"/>
          </a:xfrm>
          <a:prstGeom prst="rect">
            <a:avLst/>
          </a:prstGeom>
        </p:spPr>
        <p:txBody>
          <a:bodyPr wrap="square">
            <a:spAutoFit/>
          </a:bodyPr>
          <a:lstStyle/>
          <a:p>
            <a:r>
              <a:rPr lang="en-US" dirty="0" smtClean="0"/>
              <a:t>This </a:t>
            </a:r>
            <a:r>
              <a:rPr lang="en-US" dirty="0"/>
              <a:t>means that </a:t>
            </a:r>
            <a:r>
              <a:rPr lang="en-US" dirty="0" err="1"/>
              <a:t>accountBalanceQuery</a:t>
            </a:r>
            <a:r>
              <a:rPr lang="en-US" dirty="0"/>
              <a:t> would end up being</a:t>
            </a:r>
            <a:r>
              <a:rPr lang="en-US" dirty="0" smtClean="0"/>
              <a:t>:</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smtClean="0"/>
          </a:p>
          <a:p>
            <a:r>
              <a:rPr lang="en-US" dirty="0" smtClean="0"/>
              <a:t>This </a:t>
            </a:r>
            <a:r>
              <a:rPr lang="en-US" dirty="0"/>
              <a:t>is passed to the database, and the accounts and balances for user 984 are returned, and rows are added to the page to show them</a:t>
            </a:r>
            <a:r>
              <a:rPr lang="en-US" dirty="0" smtClean="0"/>
              <a:t>.</a:t>
            </a:r>
          </a:p>
          <a:p>
            <a:endParaRPr lang="en-US" dirty="0"/>
          </a:p>
          <a:p>
            <a:r>
              <a:rPr lang="en-US" dirty="0"/>
              <a:t>The attacker could change the parameter “</a:t>
            </a:r>
            <a:r>
              <a:rPr lang="en-US" dirty="0" err="1"/>
              <a:t>user_id</a:t>
            </a:r>
            <a:r>
              <a:rPr lang="en-US" dirty="0"/>
              <a:t>” to be interpreted as:</a:t>
            </a:r>
          </a:p>
          <a:p>
            <a:r>
              <a:rPr lang="en-US" dirty="0"/>
              <a:t>0 OR </a:t>
            </a:r>
            <a:r>
              <a:rPr lang="en-US" dirty="0" smtClean="0"/>
              <a:t>1=1</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98818"/>
            <a:ext cx="10134600" cy="5232400"/>
          </a:xfrm>
          <a:prstGeom prst="rect">
            <a:avLst/>
          </a:prstGeom>
        </p:spPr>
      </p:pic>
    </p:spTree>
    <p:extLst>
      <p:ext uri="{BB962C8B-B14F-4D97-AF65-F5344CB8AC3E}">
        <p14:creationId xmlns:p14="http://schemas.microsoft.com/office/powerpoint/2010/main" val="1785662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5260" y="100208"/>
            <a:ext cx="11962356" cy="5355312"/>
          </a:xfrm>
          <a:prstGeom prst="rect">
            <a:avLst/>
          </a:prstGeom>
        </p:spPr>
        <p:txBody>
          <a:bodyPr wrap="square">
            <a:spAutoFit/>
          </a:bodyPr>
          <a:lstStyle/>
          <a:p>
            <a:r>
              <a:rPr lang="en-US" dirty="0" smtClean="0"/>
              <a:t>This </a:t>
            </a:r>
            <a:r>
              <a:rPr lang="en-US" dirty="0"/>
              <a:t>results in </a:t>
            </a:r>
            <a:r>
              <a:rPr lang="en-US" dirty="0" err="1"/>
              <a:t>accountBalanceQuery</a:t>
            </a:r>
            <a:r>
              <a:rPr lang="en-US" dirty="0"/>
              <a:t> being:</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smtClean="0"/>
          </a:p>
          <a:p>
            <a:r>
              <a:rPr lang="en-US" dirty="0"/>
              <a:t>When this query is passed to the database, it will return all the account numbers and balances it has stored, and rows are added to the page to show them. The attacker now knows every user’s account numbers and balances.</a:t>
            </a:r>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169" y="100208"/>
            <a:ext cx="10134600" cy="5232400"/>
          </a:xfrm>
          <a:prstGeom prst="rect">
            <a:avLst/>
          </a:prstGeom>
        </p:spPr>
      </p:pic>
    </p:spTree>
    <p:extLst>
      <p:ext uri="{BB962C8B-B14F-4D97-AF65-F5344CB8AC3E}">
        <p14:creationId xmlns:p14="http://schemas.microsoft.com/office/powerpoint/2010/main" val="14465640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17479</TotalTime>
  <Words>4386</Words>
  <Application>Microsoft Macintosh PowerPoint</Application>
  <PresentationFormat>Widescreen</PresentationFormat>
  <Paragraphs>388</Paragraphs>
  <Slides>45</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Mangal</vt:lpstr>
      <vt:lpstr>Office Theme</vt:lpstr>
      <vt:lpstr>PowerPoint Presentation</vt:lpstr>
      <vt:lpstr>PowerPoint Presentation</vt:lpstr>
      <vt:lpstr>Why does Alan Tyler know about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2.Broken Authentication</vt:lpstr>
      <vt:lpstr>PowerPoint Presentation</vt:lpstr>
      <vt:lpstr>PowerPoint Presentation</vt:lpstr>
      <vt:lpstr>3. Sensitive Data Exposure</vt:lpstr>
      <vt:lpstr>PowerPoint Presentation</vt:lpstr>
      <vt:lpstr>4. XML External Entities</vt:lpstr>
      <vt:lpstr>PowerPoint Presentation</vt:lpstr>
      <vt:lpstr>PowerPoint Presentation</vt:lpstr>
      <vt:lpstr>5. Broken Access Control</vt:lpstr>
      <vt:lpstr>PowerPoint Presentation</vt:lpstr>
      <vt:lpstr>6. Security Misconfiguration</vt:lpstr>
      <vt:lpstr>7. Cross-Site Scripting (XSS)</vt:lpstr>
      <vt:lpstr>PowerPoint Presentation</vt:lpstr>
      <vt:lpstr>XSS example attack – session hijacking</vt:lpstr>
      <vt:lpstr>PowerPoint Presentation</vt:lpstr>
      <vt:lpstr>PowerPoint Presentation</vt:lpstr>
      <vt:lpstr>8. Insecure Deserialisation</vt:lpstr>
      <vt:lpstr>PowerPoint Presentation</vt:lpstr>
      <vt:lpstr>PowerPoint Presentation</vt:lpstr>
      <vt:lpstr>9. Using Components with Known Vulnerabilities</vt:lpstr>
      <vt:lpstr>PowerPoint Presentation</vt:lpstr>
      <vt:lpstr>10. Insufficient Logging and Monitoring</vt:lpstr>
      <vt:lpstr>PowerPoint Presentation</vt:lpstr>
      <vt:lpstr>PowerPoint Presentation</vt:lpstr>
      <vt:lpstr>PowerPoint Presentation</vt:lpstr>
      <vt:lpstr>PowerPoint Presentation</vt:lpstr>
      <vt:lpstr>A1: Injection</vt:lpstr>
      <vt:lpstr>A2: Broken Authentication</vt:lpstr>
      <vt:lpstr>A3: Sensitive Data Exposure</vt:lpstr>
      <vt:lpstr>A5: Broken Access Control</vt:lpstr>
      <vt:lpstr>A6: Security Misconfiguration</vt:lpstr>
      <vt:lpstr>A7: Cross-Site Scripting (XSS)</vt:lpstr>
      <vt:lpstr>A8: Insecure Deserialization</vt:lpstr>
      <vt:lpstr>A9: Using Components with Known Vulnerabilities</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 Tyler</dc:creator>
  <cp:lastModifiedBy>Alan Tyler</cp:lastModifiedBy>
  <cp:revision>85</cp:revision>
  <dcterms:created xsi:type="dcterms:W3CDTF">2019-01-25T14:58:47Z</dcterms:created>
  <dcterms:modified xsi:type="dcterms:W3CDTF">2019-03-05T15:49:01Z</dcterms:modified>
</cp:coreProperties>
</file>